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dp" ContentType="image/vnd.ms-photo"/>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9"/>
  </p:notesMasterIdLst>
  <p:handoutMasterIdLst>
    <p:handoutMasterId r:id="rId60"/>
  </p:handoutMasterIdLst>
  <p:sldIdLst>
    <p:sldId id="662" r:id="rId2"/>
    <p:sldId id="957" r:id="rId3"/>
    <p:sldId id="1020" r:id="rId4"/>
    <p:sldId id="1017" r:id="rId5"/>
    <p:sldId id="1012" r:id="rId6"/>
    <p:sldId id="965" r:id="rId7"/>
    <p:sldId id="958" r:id="rId8"/>
    <p:sldId id="959" r:id="rId9"/>
    <p:sldId id="960" r:id="rId10"/>
    <p:sldId id="961" r:id="rId11"/>
    <p:sldId id="968" r:id="rId12"/>
    <p:sldId id="971" r:id="rId13"/>
    <p:sldId id="970" r:id="rId14"/>
    <p:sldId id="972" r:id="rId15"/>
    <p:sldId id="969" r:id="rId16"/>
    <p:sldId id="973" r:id="rId17"/>
    <p:sldId id="976" r:id="rId18"/>
    <p:sldId id="975" r:id="rId19"/>
    <p:sldId id="1002" r:id="rId20"/>
    <p:sldId id="1003" r:id="rId21"/>
    <p:sldId id="977" r:id="rId22"/>
    <p:sldId id="962" r:id="rId23"/>
    <p:sldId id="978" r:id="rId24"/>
    <p:sldId id="1009" r:id="rId25"/>
    <p:sldId id="979" r:id="rId26"/>
    <p:sldId id="980" r:id="rId27"/>
    <p:sldId id="981" r:id="rId28"/>
    <p:sldId id="1008" r:id="rId29"/>
    <p:sldId id="982" r:id="rId30"/>
    <p:sldId id="1010" r:id="rId31"/>
    <p:sldId id="1005" r:id="rId32"/>
    <p:sldId id="1004" r:id="rId33"/>
    <p:sldId id="1018" r:id="rId34"/>
    <p:sldId id="1011" r:id="rId35"/>
    <p:sldId id="983" r:id="rId36"/>
    <p:sldId id="1019" r:id="rId37"/>
    <p:sldId id="984" r:id="rId38"/>
    <p:sldId id="985" r:id="rId39"/>
    <p:sldId id="986" r:id="rId40"/>
    <p:sldId id="987" r:id="rId41"/>
    <p:sldId id="988" r:id="rId42"/>
    <p:sldId id="990" r:id="rId43"/>
    <p:sldId id="991" r:id="rId44"/>
    <p:sldId id="992" r:id="rId45"/>
    <p:sldId id="993" r:id="rId46"/>
    <p:sldId id="994" r:id="rId47"/>
    <p:sldId id="995" r:id="rId48"/>
    <p:sldId id="996" r:id="rId49"/>
    <p:sldId id="997" r:id="rId50"/>
    <p:sldId id="998" r:id="rId51"/>
    <p:sldId id="999" r:id="rId52"/>
    <p:sldId id="1000" r:id="rId53"/>
    <p:sldId id="1001" r:id="rId54"/>
    <p:sldId id="1006" r:id="rId55"/>
    <p:sldId id="1007" r:id="rId56"/>
    <p:sldId id="1015" r:id="rId57"/>
    <p:sldId id="1016" r:id="rId58"/>
  </p:sldIdLst>
  <p:sldSz cx="9144000" cy="6858000" type="screen4x3"/>
  <p:notesSz cx="9925050" cy="6796088"/>
  <p:defaultTextStyle>
    <a:defPPr>
      <a:defRPr lang="en-GB"/>
    </a:defPPr>
    <a:lvl1pPr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1pPr>
    <a:lvl2pPr marL="742950" indent="-28575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2pPr>
    <a:lvl3pPr marL="11430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3pPr>
    <a:lvl4pPr marL="16002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4pPr>
    <a:lvl5pPr marL="20574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5pPr>
    <a:lvl6pPr marL="2286000" algn="l" defTabSz="457200" rtl="0" eaLnBrk="1" latinLnBrk="0" hangingPunct="1">
      <a:defRPr sz="2200" i="1" kern="1200">
        <a:solidFill>
          <a:schemeClr val="bg1"/>
        </a:solidFill>
        <a:latin typeface="Myriad Web" charset="0"/>
        <a:ea typeface="+mn-ea"/>
        <a:cs typeface="+mn-cs"/>
      </a:defRPr>
    </a:lvl6pPr>
    <a:lvl7pPr marL="2743200" algn="l" defTabSz="457200" rtl="0" eaLnBrk="1" latinLnBrk="0" hangingPunct="1">
      <a:defRPr sz="2200" i="1" kern="1200">
        <a:solidFill>
          <a:schemeClr val="bg1"/>
        </a:solidFill>
        <a:latin typeface="Myriad Web" charset="0"/>
        <a:ea typeface="+mn-ea"/>
        <a:cs typeface="+mn-cs"/>
      </a:defRPr>
    </a:lvl7pPr>
    <a:lvl8pPr marL="3200400" algn="l" defTabSz="457200" rtl="0" eaLnBrk="1" latinLnBrk="0" hangingPunct="1">
      <a:defRPr sz="2200" i="1" kern="1200">
        <a:solidFill>
          <a:schemeClr val="bg1"/>
        </a:solidFill>
        <a:latin typeface="Myriad Web" charset="0"/>
        <a:ea typeface="+mn-ea"/>
        <a:cs typeface="+mn-cs"/>
      </a:defRPr>
    </a:lvl8pPr>
    <a:lvl9pPr marL="3657600" algn="l" defTabSz="457200" rtl="0" eaLnBrk="1" latinLnBrk="0" hangingPunct="1">
      <a:defRPr sz="2200" i="1" kern="1200">
        <a:solidFill>
          <a:schemeClr val="bg1"/>
        </a:solidFill>
        <a:latin typeface="Myriad Web"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741B"/>
    <a:srgbClr val="AAAC28"/>
    <a:srgbClr val="0F3B00"/>
    <a:srgbClr val="FBB7B7"/>
    <a:srgbClr val="FF6666"/>
    <a:srgbClr val="FF0000"/>
    <a:srgbClr val="FF0080"/>
    <a:srgbClr val="DADD34"/>
    <a:srgbClr val="470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80150" autoAdjust="0"/>
  </p:normalViewPr>
  <p:slideViewPr>
    <p:cSldViewPr>
      <p:cViewPr>
        <p:scale>
          <a:sx n="85" d="100"/>
          <a:sy n="85" d="100"/>
        </p:scale>
        <p:origin x="-1000" y="-296"/>
      </p:cViewPr>
      <p:guideLst>
        <p:guide orient="horz" pos="2160"/>
        <p:guide pos="2880"/>
      </p:guideLst>
    </p:cSldViewPr>
  </p:slideViewPr>
  <p:outlineViewPr>
    <p:cViewPr varScale="1">
      <p:scale>
        <a:sx n="170" d="200"/>
        <a:sy n="170" d="200"/>
      </p:scale>
      <p:origin x="0" y="11072"/>
    </p:cViewPr>
  </p:outlineViewPr>
  <p:notesTextViewPr>
    <p:cViewPr>
      <p:scale>
        <a:sx n="100" d="100"/>
        <a:sy n="100" d="100"/>
      </p:scale>
      <p:origin x="0" y="0"/>
    </p:cViewPr>
  </p:notesTextViewPr>
  <p:sorterViewPr>
    <p:cViewPr>
      <p:scale>
        <a:sx n="66" d="100"/>
        <a:sy n="66" d="100"/>
      </p:scale>
      <p:origin x="0" y="4024"/>
    </p:cViewPr>
  </p:sorterViewPr>
  <p:notesViewPr>
    <p:cSldViewPr>
      <p:cViewPr varScale="1">
        <p:scale>
          <a:sx n="107" d="100"/>
          <a:sy n="107" d="100"/>
        </p:scale>
        <p:origin x="-792" y="-104"/>
      </p:cViewPr>
      <p:guideLst>
        <p:guide orient="horz" pos="1972"/>
        <p:guide pos="315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0624" cy="34024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622109" y="0"/>
            <a:ext cx="4300622" cy="340240"/>
          </a:xfrm>
          <a:prstGeom prst="rect">
            <a:avLst/>
          </a:prstGeom>
        </p:spPr>
        <p:txBody>
          <a:bodyPr vert="horz" lIns="91440" tIns="45720" rIns="91440" bIns="45720" rtlCol="0"/>
          <a:lstStyle>
            <a:lvl1pPr algn="r">
              <a:defRPr sz="1200"/>
            </a:lvl1pPr>
          </a:lstStyle>
          <a:p>
            <a:fld id="{4E0FDDF2-C6EA-E74A-AE03-E3FFBD43675E}" type="datetimeFigureOut">
              <a:rPr lang="en-US" smtClean="0"/>
              <a:t>13/04/2012</a:t>
            </a:fld>
            <a:endParaRPr lang="en-US"/>
          </a:p>
        </p:txBody>
      </p:sp>
      <p:sp>
        <p:nvSpPr>
          <p:cNvPr id="4" name="Footer Placeholder 3"/>
          <p:cNvSpPr>
            <a:spLocks noGrp="1"/>
          </p:cNvSpPr>
          <p:nvPr>
            <p:ph type="ftr" sz="quarter" idx="2"/>
          </p:nvPr>
        </p:nvSpPr>
        <p:spPr>
          <a:xfrm>
            <a:off x="1" y="6454762"/>
            <a:ext cx="4300624" cy="34024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622109" y="6454762"/>
            <a:ext cx="4300622" cy="340240"/>
          </a:xfrm>
          <a:prstGeom prst="rect">
            <a:avLst/>
          </a:prstGeom>
        </p:spPr>
        <p:txBody>
          <a:bodyPr vert="horz" lIns="91440" tIns="45720" rIns="91440" bIns="45720" rtlCol="0" anchor="b"/>
          <a:lstStyle>
            <a:lvl1pPr algn="r">
              <a:defRPr sz="1200"/>
            </a:lvl1pPr>
          </a:lstStyle>
          <a:p>
            <a:fld id="{001C0338-6385-944D-8706-B32062A53F56}" type="slidenum">
              <a:rPr lang="en-US" smtClean="0"/>
              <a:t>‹#›</a:t>
            </a:fld>
            <a:endParaRPr lang="en-US"/>
          </a:p>
        </p:txBody>
      </p:sp>
    </p:spTree>
    <p:extLst>
      <p:ext uri="{BB962C8B-B14F-4D97-AF65-F5344CB8AC3E}">
        <p14:creationId xmlns:p14="http://schemas.microsoft.com/office/powerpoint/2010/main" val="111875336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jpe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9925050" cy="6796088"/>
          </a:xfrm>
          <a:prstGeom prst="roundRect">
            <a:avLst>
              <a:gd name="adj" fmla="val 23"/>
            </a:avLst>
          </a:prstGeom>
          <a:solidFill>
            <a:srgbClr val="FFFFFF"/>
          </a:solidFill>
          <a:ln w="9525">
            <a:noFill/>
            <a:round/>
            <a:headEnd/>
            <a:tailEnd/>
          </a:ln>
          <a:effectLst/>
        </p:spPr>
        <p:txBody>
          <a:bodyPr wrap="none" anchor="ctr">
            <a:prstTxWarp prst="textNoShape">
              <a:avLst/>
            </a:prstTxWarp>
          </a:bodyPr>
          <a:lstStyle/>
          <a:p>
            <a:endParaRPr lang="en-US"/>
          </a:p>
        </p:txBody>
      </p:sp>
      <p:sp>
        <p:nvSpPr>
          <p:cNvPr id="2050" name="Text Box 2"/>
          <p:cNvSpPr txBox="1">
            <a:spLocks noChangeArrowheads="1"/>
          </p:cNvSpPr>
          <p:nvPr/>
        </p:nvSpPr>
        <p:spPr bwMode="auto">
          <a:xfrm>
            <a:off x="0"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1" name="Text Box 3"/>
          <p:cNvSpPr txBox="1">
            <a:spLocks noChangeArrowheads="1"/>
          </p:cNvSpPr>
          <p:nvPr/>
        </p:nvSpPr>
        <p:spPr bwMode="auto">
          <a:xfrm>
            <a:off x="5622109"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2" name="Rectangle 4"/>
          <p:cNvSpPr>
            <a:spLocks noGrp="1" noRot="1" noChangeAspect="1" noChangeArrowheads="1"/>
          </p:cNvSpPr>
          <p:nvPr>
            <p:ph type="sldImg"/>
          </p:nvPr>
        </p:nvSpPr>
        <p:spPr bwMode="auto">
          <a:xfrm>
            <a:off x="3263900" y="509588"/>
            <a:ext cx="3397250" cy="2547937"/>
          </a:xfrm>
          <a:prstGeom prst="rect">
            <a:avLst/>
          </a:prstGeom>
          <a:noFill/>
          <a:ln w="9360">
            <a:solidFill>
              <a:srgbClr val="000000"/>
            </a:solidFill>
            <a:miter lim="800000"/>
            <a:headEnd/>
            <a:tailEnd/>
          </a:ln>
          <a:effectLst/>
        </p:spPr>
      </p:sp>
      <p:sp>
        <p:nvSpPr>
          <p:cNvPr id="2053" name="Rectangle 5"/>
          <p:cNvSpPr>
            <a:spLocks noGrp="1" noChangeArrowheads="1"/>
          </p:cNvSpPr>
          <p:nvPr>
            <p:ph type="body"/>
          </p:nvPr>
        </p:nvSpPr>
        <p:spPr bwMode="auto">
          <a:xfrm>
            <a:off x="992273" y="3228468"/>
            <a:ext cx="7940504" cy="305780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a:p>
        </p:txBody>
      </p:sp>
      <p:sp>
        <p:nvSpPr>
          <p:cNvPr id="2054" name="Text Box 6"/>
          <p:cNvSpPr txBox="1">
            <a:spLocks noChangeArrowheads="1"/>
          </p:cNvSpPr>
          <p:nvPr/>
        </p:nvSpPr>
        <p:spPr bwMode="auto">
          <a:xfrm>
            <a:off x="0" y="6454762"/>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5" name="Rectangle 7"/>
          <p:cNvSpPr>
            <a:spLocks noGrp="1" noChangeArrowheads="1"/>
          </p:cNvSpPr>
          <p:nvPr>
            <p:ph type="sldNum"/>
          </p:nvPr>
        </p:nvSpPr>
        <p:spPr bwMode="auto">
          <a:xfrm>
            <a:off x="5622109" y="6454762"/>
            <a:ext cx="4300622" cy="339152"/>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Arial" charset="0"/>
                <a:ea typeface="Arial" charset="0"/>
                <a:cs typeface="Arial" charset="0"/>
              </a:defRPr>
            </a:lvl1pPr>
          </a:lstStyle>
          <a:p>
            <a:fld id="{24688D03-F045-B643-BD3A-F95C8B91471A}" type="slidenum">
              <a:rPr lang="en-GB"/>
              <a:pPr/>
              <a:t>‹#›</a:t>
            </a:fld>
            <a:endParaRPr lang="en-GB"/>
          </a:p>
        </p:txBody>
      </p:sp>
    </p:spTree>
    <p:extLst>
      <p:ext uri="{BB962C8B-B14F-4D97-AF65-F5344CB8AC3E}">
        <p14:creationId xmlns:p14="http://schemas.microsoft.com/office/powerpoint/2010/main" val="1986353580"/>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0C23BE51-E56D-C34D-8751-203456E9F0D8}" type="slidenum">
              <a:rPr lang="en-GB"/>
              <a:pPr/>
              <a:t>1</a:t>
            </a:fld>
            <a:endParaRPr lang="en-GB"/>
          </a:p>
        </p:txBody>
      </p:sp>
      <p:sp>
        <p:nvSpPr>
          <p:cNvPr id="14337"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4338"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The standard answer to this question involves intention.</a:t>
            </a:r>
          </a:p>
          <a:p>
            <a:r>
              <a:rPr lang="en-US" dirty="0" smtClean="0"/>
              <a:t>An intention (1) represents</a:t>
            </a:r>
            <a:r>
              <a:rPr lang="en-US" baseline="0" dirty="0" smtClean="0"/>
              <a:t> an outcome, (2) coordinates the one or several activities which comprise the action; and (3) coordinate these activities in a way that would normally facilitate the outcome’s occurrence.</a:t>
            </a:r>
          </a:p>
          <a:p>
            <a:endParaRPr lang="en-US" baseline="0" dirty="0" smtClean="0"/>
          </a:p>
          <a:p>
            <a:r>
              <a:rPr lang="en-US" baseline="0" dirty="0" smtClean="0"/>
              <a:t>What binds particular component actions together into larger purposive actions?  It is the fact that these actions are all parts of plans involving a single intention.</a:t>
            </a:r>
          </a:p>
          <a:p>
            <a:r>
              <a:rPr lang="en-US" baseline="0" dirty="0" smtClean="0"/>
              <a:t>What singles out an actual or possible outcome as one to which the component actions are collectively directed?  It is the fact that this outcome is represented by the intention.</a:t>
            </a:r>
          </a:p>
          <a:p>
            <a:endParaRPr lang="en-US" baseline="0" dirty="0" smtClean="0"/>
          </a:p>
          <a:p>
            <a:r>
              <a:rPr lang="en-US" baseline="0" dirty="0" smtClean="0"/>
              <a:t>So the intention is what binds component actions together into purposive actions and links the action taken as a whole to the outcomes to which they are directed</a:t>
            </a:r>
            <a:r>
              <a:rPr lang="en-US" baseline="0" dirty="0" smtClean="0"/>
              <a:t>.</a:t>
            </a:r>
          </a:p>
          <a:p>
            <a:endParaRPr lang="en-US" baseline="0" dirty="0" smtClean="0"/>
          </a:p>
          <a:p>
            <a:r>
              <a:rPr lang="en-US" baseline="0" dirty="0" smtClean="0"/>
              <a:t>On this picture there is no distinctive role for motor representation in explaining what action is.</a:t>
            </a:r>
          </a:p>
          <a:p>
            <a:r>
              <a:rPr lang="en-US" baseline="0" dirty="0" smtClean="0"/>
              <a:t>It can allow, of course, that in some agents motor representation is involved in performing actions. </a:t>
            </a:r>
          </a:p>
          <a:p>
            <a:r>
              <a:rPr lang="en-US" baseline="0" dirty="0" smtClean="0"/>
              <a:t>But this is treated as </a:t>
            </a:r>
            <a:r>
              <a:rPr lang="en-US" sz="1200" kern="1200" dirty="0" smtClean="0">
                <a:solidFill>
                  <a:srgbClr val="000000"/>
                </a:solidFill>
                <a:latin typeface="Times New Roman" charset="0"/>
                <a:ea typeface="+mn-ea"/>
                <a:cs typeface="+mn-cs"/>
              </a:rPr>
              <a:t>having no bearing at all on our question about the relation between actions and the outcomes to which they are directed. </a:t>
            </a:r>
          </a:p>
          <a:p>
            <a:r>
              <a:rPr lang="en-US" sz="1200" kern="1200" dirty="0" smtClean="0">
                <a:solidFill>
                  <a:srgbClr val="000000"/>
                </a:solidFill>
                <a:latin typeface="Times New Roman" charset="0"/>
                <a:ea typeface="+mn-ea"/>
                <a:cs typeface="+mn-cs"/>
              </a:rPr>
              <a:t>Motor representation is at most an enabling condition for action</a:t>
            </a:r>
            <a:r>
              <a:rPr lang="en-US" sz="1200" kern="1200" baseline="0" dirty="0" smtClean="0">
                <a:solidFill>
                  <a:srgbClr val="000000"/>
                </a:solidFill>
                <a:latin typeface="Times New Roman" charset="0"/>
                <a:ea typeface="+mn-ea"/>
                <a:cs typeface="+mn-cs"/>
              </a:rPr>
              <a:t> and has no relevance to understanding what action is.</a:t>
            </a:r>
            <a:endParaRPr lang="en-US" sz="1200" kern="1200" dirty="0" smtClean="0">
              <a:solidFill>
                <a:srgbClr val="000000"/>
              </a:solidFill>
              <a:latin typeface="Times New Roman" charset="0"/>
              <a:ea typeface="+mn-ea"/>
              <a:cs typeface="+mn-cs"/>
            </a:endParaRPr>
          </a:p>
          <a:p>
            <a:endParaRPr lang="en-US" sz="1200" kern="1200" baseline="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This view</a:t>
            </a:r>
            <a:r>
              <a:rPr lang="en-US" sz="1200" kern="1200" baseline="0" dirty="0" smtClean="0">
                <a:solidFill>
                  <a:srgbClr val="000000"/>
                </a:solidFill>
                <a:latin typeface="Times New Roman" charset="0"/>
                <a:ea typeface="+mn-ea"/>
                <a:cs typeface="+mn-cs"/>
              </a:rPr>
              <a:t> might be acceptable </a:t>
            </a:r>
            <a:r>
              <a:rPr lang="en-US" sz="1200" kern="1200" dirty="0" smtClean="0">
                <a:solidFill>
                  <a:srgbClr val="000000"/>
                </a:solidFill>
                <a:latin typeface="Times New Roman" charset="0"/>
                <a:ea typeface="+mn-ea"/>
                <a:cs typeface="+mn-cs"/>
              </a:rPr>
              <a:t>if all motor representations represented only kinematic or dynamic features of actions mere joint displacements or muscle contractions. However, we shall argue that some motor representations represent action outcomes such as grasping, tearing or throwing. Furthermore, as we shall go on to argue, such representations ground purposive actions. </a:t>
            </a:r>
            <a:endParaRPr lang="en-US" sz="1200" kern="1200" baseline="0" dirty="0" smtClean="0">
              <a:solidFill>
                <a:srgbClr val="000000"/>
              </a:solidFill>
              <a:latin typeface="Times New Roman" charset="0"/>
              <a:ea typeface="+mn-ea"/>
              <a:cs typeface="+mn-cs"/>
            </a:endParaRPr>
          </a:p>
          <a:p>
            <a:endParaRPr lang="en-US" baseline="0"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why do we think this?  the first step is to show that some motor representations carry information about outcomes.  How do we show this?</a:t>
            </a:r>
            <a:endParaRPr lang="en-US" baseline="0" dirty="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vary kinematic and dynamic features but keep outcome constant.</a:t>
            </a:r>
            <a:endParaRPr lang="en-US" baseline="0"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keep kinematic and dynamic features constant but vary outcome.  There are several ways to do that; one is simply to compare an ordinary grasping action with the same movements performed in the absence of the target object.</a:t>
            </a:r>
            <a:endParaRPr lang="en-US" baseline="0"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Which events are actions?  </a:t>
            </a:r>
          </a:p>
          <a:p>
            <a:r>
              <a:rPr lang="en-US" baseline="0" dirty="0" smtClean="0"/>
              <a:t>In philosophy ... completely neutral on how mental representations connect to bodily movements ... </a:t>
            </a:r>
          </a:p>
          <a:p>
            <a:r>
              <a:rPr lang="en-US" baseline="0" dirty="0" smtClean="0"/>
              <a:t>In psychology ... little to say about actions whose purposes involve things the motor system doesn’t care about---your motor system doesn’t care whether you’re ripping up a real Armani shirt or a fake Armani one, but this sort of difference can affect whether your actions succeed or fail.</a:t>
            </a:r>
            <a:br>
              <a:rPr lang="en-US" baseline="0" dirty="0" smtClean="0"/>
            </a:br>
            <a:r>
              <a:rPr lang="en-US" baseline="0" dirty="0" smtClean="0"/>
              <a:t>You might just say that the two disciplines are talking past each other.</a:t>
            </a:r>
            <a:br>
              <a:rPr lang="en-US" baseline="0" dirty="0" smtClean="0"/>
            </a:br>
            <a:r>
              <a:rPr lang="en-US" baseline="0" dirty="0" smtClean="0"/>
              <a:t>But we want to argue that these two pictures are aspects of a larger theory of action.</a:t>
            </a:r>
            <a:endParaRPr lang="en-US" baseline="0" dirty="0"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Now as Elisabeth Pacherie has argued (and I’ve had a go at arguing this in</a:t>
            </a:r>
            <a:r>
              <a:rPr lang="en-US" baseline="0" dirty="0" smtClean="0"/>
              <a:t> joint work with </a:t>
            </a:r>
            <a:r>
              <a:rPr lang="en-US" baseline="0" dirty="0" err="1" smtClean="0"/>
              <a:t>Corrado</a:t>
            </a:r>
            <a:r>
              <a:rPr lang="en-US" baseline="0" dirty="0" smtClean="0"/>
              <a:t> Sinigaglia recently too),</a:t>
            </a:r>
          </a:p>
          <a:p>
            <a:r>
              <a:rPr lang="en-US" baseline="0" dirty="0" smtClean="0"/>
              <a:t>motor representations are relevantly similar to intentions.</a:t>
            </a:r>
          </a:p>
          <a:p>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Of course motor representations differ from intentions in some important ways (as Pacherie also notes).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But they are similar in the respects that matter for explaining the purposiveness of action.</a:t>
            </a:r>
          </a:p>
          <a:p>
            <a:r>
              <a:rPr lang="en-US" baseline="0" dirty="0" smtClean="0"/>
              <a:t>(1) Like intentions, some motor representations represent outcomes (and not merely patters of joint displacement, say).</a:t>
            </a:r>
          </a:p>
          <a:p>
            <a:r>
              <a:rPr lang="en-US" baseline="0" dirty="0" smtClean="0"/>
              <a:t>(2) Like intentions, some motor representations play a role in coordinating multiple more component activities by virtue of their role as elements in hierarchically structured plans.</a:t>
            </a:r>
          </a:p>
          <a:p>
            <a:r>
              <a:rPr lang="en-US" baseline="0" dirty="0" smtClean="0"/>
              <a:t>(3) And, like intentions, some motor representations coordinate these activities in a way that would normally facilitate the outcome’s occurrence.</a:t>
            </a:r>
          </a:p>
          <a:p>
            <a:endParaRPr lang="en-US" baseline="0" dirty="0" smtClean="0"/>
          </a:p>
          <a:p>
            <a:r>
              <a:rPr lang="en-US" baseline="0" dirty="0" smtClean="0"/>
              <a:t>The </a:t>
            </a:r>
            <a:r>
              <a:rPr lang="en-US" baseline="0" dirty="0" smtClean="0"/>
              <a:t>claim is not that \</a:t>
            </a:r>
            <a:r>
              <a:rPr lang="en-US" baseline="0" dirty="0" err="1" smtClean="0"/>
              <a:t>emph</a:t>
            </a:r>
            <a:r>
              <a:rPr lang="en-US" baseline="0" dirty="0" smtClean="0"/>
              <a:t>{all} purposive actions are linked to outcomes by motor representations, just that some are.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 some cases, the purposiveness of an action is grounded in a motor representation of an outcome; in other cases it is grounded in an intention.</a:t>
            </a:r>
          </a:p>
          <a:p>
            <a:endParaRPr lang="en-US" baseline="0" dirty="0" smtClean="0"/>
          </a:p>
          <a:p>
            <a:r>
              <a:rPr lang="en-US" baseline="0" dirty="0" smtClean="0"/>
              <a:t>And </a:t>
            </a:r>
            <a:r>
              <a:rPr lang="en-US" baseline="0" dirty="0" smtClean="0"/>
              <a:t>of course in many cases it may be that both intention and motor representation are involved.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 The distinction between content and format is necessary because, as our illustration shows, each can be varied independently of the other.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a:t>
            </a:r>
            <a:r>
              <a:rPr lang="en-US" baseline="0" dirty="0" smtClean="0"/>
              <a:t>}</a:t>
            </a:r>
            <a:endParaRPr lang="en-US" baseline="0" dirty="0"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Format matters because only where two representations have the same format can they be straightforwardly inferentially integrated.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let’s stay with representations of routes.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you are given some verbal instructions describing a route. You are then shown a representation of a route on a map and asked whether this is the same route that was verbally described. You are not allowed to find out by following the routes or by imagining following them.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Special cases aside, answering the question will involve a process of translation because two distinct representational formats are involved, propositional and cartographic. It is not be enough that you could follow either representation of the route. You will also need to be able to translate from at least one representational format into at least one other format. </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How in general can we identify or distinguish representational formats? Because representational formats are typically associated with characteristic performance profiles, it is sometimes possible to infer similarities and differences in representational format from similarities and differences in the processes in which representations feature.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baseline="0" dirty="0" smtClean="0">
              <a:solidFill>
                <a:srgbClr val="000000"/>
              </a:solidFill>
              <a:latin typeface="Times New Roman" charset="0"/>
              <a:ea typeface="+mn-ea"/>
              <a:cs typeface="+mn-cs"/>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baseline="0" dirty="0" smtClean="0">
                <a:solidFill>
                  <a:srgbClr val="000000"/>
                </a:solidFill>
                <a:latin typeface="Times New Roman" charset="0"/>
                <a:ea typeface="+mn-ea"/>
                <a:cs typeface="+mn-cs"/>
              </a:rPr>
              <a:t>To illustrate, suppose that you have a route representation and I want to work out whether it this representation has a cartographic or propositional format.  One way to do this might be to test your performance on different tasks.  If the representation is propositional you are likely to be relatively fast at identifying key landmarks but relatively slow at translating the route into a sequence of compass directions; but the converse will be true if your representation is cartographic.</a:t>
            </a:r>
            <a:endParaRPr lang="en-US" baseline="0"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same principle---distinguishing and identifying formats by measuring characteristic processing profile---works for mental representations too.</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compare imagining seeing an object moving with actually seeing it move. For this comparison we need to distinguish two ways of imagining seeing. There is a way of imagining seeing which </a:t>
            </a:r>
            <a:r>
              <a:rPr lang="en-US" baseline="0" dirty="0" err="1" smtClean="0"/>
              <a:t>phenomenologically</a:t>
            </a:r>
            <a:r>
              <a:rPr lang="en-US" baseline="0" dirty="0" smtClean="0"/>
              <a:t> is something like seeing except that it does not necessarily involve being receptive to stimuli. This way of imagining seeing, sometimes called `sensory imagining', is commonly distinguished from cognitive ways of imagining seeing which might for example involve thinking about seeing.</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It is this way of imagining seeing an object move that we wish to compare with actually seeing an object move. </a:t>
            </a:r>
            <a:endParaRPr lang="en-US" baseline="0"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Which events are actions?  </a:t>
            </a:r>
          </a:p>
          <a:p>
            <a:r>
              <a:rPr lang="en-US" baseline="0" dirty="0" smtClean="0"/>
              <a:t>In philosophy ... completely neutral on how mental representations connect to bodily movements ... </a:t>
            </a:r>
          </a:p>
          <a:p>
            <a:r>
              <a:rPr lang="en-US" baseline="0" dirty="0" smtClean="0"/>
              <a:t>In psychology ... little to say about actions whose purposes involve things the motor system doesn’t care about---your motor system doesn’t care whether you’re ripping up a real Armani shirt or a fake Armani one, but this sort of difference can affect whether your actions succeed or fail.</a:t>
            </a:r>
            <a:br>
              <a:rPr lang="en-US" baseline="0" dirty="0" smtClean="0"/>
            </a:br>
            <a:r>
              <a:rPr lang="en-US" baseline="0" dirty="0" smtClean="0"/>
              <a:t>You might just say that the two disciplines are talking past each other.</a:t>
            </a:r>
            <a:br>
              <a:rPr lang="en-US" baseline="0" dirty="0" smtClean="0"/>
            </a:br>
            <a:r>
              <a:rPr lang="en-US" baseline="0" dirty="0" smtClean="0"/>
              <a:t>But we want to argue that these two pictures are aspects of a larger theory of action.</a:t>
            </a:r>
            <a:endParaRPr lang="en-US" baseline="0" dirty="0"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Imagining seeing an object move and actually seeing an object move have similarities in characteristic performance profile.  For instance, whether an object can be seen all at once depends on its size and distance from the perceiver; strikingly, when subjects imagine seeing an object, whether they can imagine seeing it all at once depends in the same way on size and distance (\</a:t>
            </a:r>
            <a:r>
              <a:rPr lang="en-US" baseline="0" dirty="0" err="1" smtClean="0"/>
              <a:t>citealp</a:t>
            </a:r>
            <a:r>
              <a:rPr lang="en-US" baseline="0" dirty="0" smtClean="0"/>
              <a:t>{kosslyn:1978_measuring}; \</a:t>
            </a:r>
            <a:r>
              <a:rPr lang="en-US" baseline="0" dirty="0" err="1" smtClean="0"/>
              <a:t>citealp</a:t>
            </a:r>
            <a:r>
              <a:rPr lang="en-US" baseline="0" dirty="0" smtClean="0"/>
              <a:t>[p.\ 99ff]{kosslyn:1994_image}).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Also, how long it takes to imagine looking over an object depends on the object's subjective size in the same way that how long it would take to actually look over that object would depend on its subjective size \</a:t>
            </a:r>
            <a:r>
              <a:rPr lang="en-US" baseline="0" dirty="0" err="1" smtClean="0"/>
              <a:t>citep</a:t>
            </a:r>
            <a:r>
              <a:rPr lang="en-US" baseline="0" dirty="0" smtClean="0"/>
              <a:t>{kosslyn:1978_visual}.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The similarities in characteristic performance profile and the particular patterns of interference are good (if non-decisive) reasons to conjecture that imagining seeing and actually seeing involve representations with a common format. </a:t>
            </a:r>
            <a:endParaRPr lang="en-US" baseline="0" dirty="0"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One way of imagining action is </a:t>
            </a:r>
            <a:r>
              <a:rPr lang="en-US" sz="1200" kern="1200" dirty="0" err="1" smtClean="0">
                <a:solidFill>
                  <a:srgbClr val="000000"/>
                </a:solidFill>
                <a:latin typeface="Times New Roman" charset="0"/>
                <a:ea typeface="+mn-ea"/>
                <a:cs typeface="+mn-cs"/>
              </a:rPr>
              <a:t>phenomenologically</a:t>
            </a:r>
            <a:r>
              <a:rPr lang="en-US" sz="1200" kern="1200" dirty="0" smtClean="0">
                <a:solidFill>
                  <a:srgbClr val="000000"/>
                </a:solidFill>
                <a:latin typeface="Times New Roman" charset="0"/>
                <a:ea typeface="+mn-ea"/>
                <a:cs typeface="+mn-cs"/>
              </a:rPr>
              <a:t> something like acting except that such imaginings are not necessarily responsive to the features of actual objects and do not necessarily result in bodily movements.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evidence that the way imagining performing an action unfolds in time is similar in some respects to the way actually performing an action of the same type would unfold.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 instance, how long it takes to imagine moving an object is closely related to how long it would take to actually move that object \</a:t>
            </a:r>
            <a:r>
              <a:rPr lang="en-US" baseline="0" dirty="0" err="1" smtClean="0"/>
              <a:t>citep</a:t>
            </a:r>
            <a:r>
              <a:rPr lang="en-US" baseline="0" dirty="0" smtClean="0"/>
              <a:t>{decety:1989_timing, decety:1996_imagined, Jeannerod:1994oz}.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 addition, for actions such as grasping the handle of a cup, manipulating the target object in ways that would make the action harder (such as orienting the cup's handle to make it less convenient for you to grasp) make a corresponding difference to the effort involved in imagining performing the action \</a:t>
            </a:r>
            <a:r>
              <a:rPr lang="en-US" baseline="0" dirty="0" err="1" smtClean="0"/>
              <a:t>citep</a:t>
            </a:r>
            <a:r>
              <a:rPr lang="en-US" baseline="0" dirty="0" smtClean="0"/>
              <a:t>{parsons:1994_temporal, frak:2001_orientation}.</a:t>
            </a:r>
            <a:endParaRPr lang="en-US" baseline="0" dirty="0"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Contrast imagining rotating a ball with imagining seeing a ball rotate.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is implied by what we’ve already said, these have quite different characteristic performance profiles.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How quickly the former can be done is a function of how long it would take the agent to rotate the ball, whereas how quickly the latter can be done depends on how rapidly the ball can rotate and still be perceived as rotating.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Further, in some cases rotating a ball clockwise is easier than rotating it anti-clockwise, and so is imagining a ball rotate.  By contrast, the effort involved in actually seeing or imagining seeing a ball rotate does not similarly differ depending on direction. </a:t>
            </a:r>
            <a:endParaRPr lang="en-US" baseline="0" dirty="0"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a:t>
            </a:r>
            <a:r>
              <a:rPr lang="en-US" baseline="0" smtClean="0"/>
              <a:t>the argument ...</a:t>
            </a:r>
            <a:endParaRPr lang="en-US" baseline="0"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Which events are actions?  </a:t>
            </a:r>
          </a:p>
          <a:p>
            <a:r>
              <a:rPr lang="en-US" baseline="0" dirty="0" smtClean="0"/>
              <a:t>In philosophy ... completely neutral on how mental representations connect to bodily movements ... </a:t>
            </a:r>
          </a:p>
          <a:p>
            <a:r>
              <a:rPr lang="en-US" baseline="0" dirty="0" smtClean="0"/>
              <a:t>In psychology ... little to say about actions whose purposes involve things the motor system doesn’t care about---your motor system doesn’t care whether you’re ripping up a real Armani shirt or a fake Armani one, but this sort of difference can affect whether your actions succeed or fail.</a:t>
            </a:r>
            <a:br>
              <a:rPr lang="en-US" baseline="0" dirty="0" smtClean="0"/>
            </a:br>
            <a:r>
              <a:rPr lang="en-US" baseline="0" dirty="0" smtClean="0"/>
              <a:t>You might just say that the two disciplines are talking past each other.</a:t>
            </a:r>
            <a:br>
              <a:rPr lang="en-US" baseline="0" dirty="0" smtClean="0"/>
            </a:br>
            <a:r>
              <a:rPr lang="en-US" baseline="0" dirty="0" smtClean="0"/>
              <a:t>But we want to argue that these two pictures are aspects of a larger theory of action.</a:t>
            </a:r>
            <a:endParaRPr lang="en-US" baseline="0" dirty="0"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step is questionable.  I don’t have an argument for this and I’m not sure it isn’t terminological.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I care about is that we distinguish attitudes according to the processes in which they feature.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if you like we could distinguish two kinds of intention, one propositional the other motor.</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long as we distinguish representations of different formats I don’t see that it matters too much whether we call them all intentions or whether we use that term for only some of them.</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[*intention in narrow sense and intention in the broad sense (</a:t>
            </a:r>
            <a:r>
              <a:rPr lang="en-US" baseline="0" dirty="0" err="1" smtClean="0"/>
              <a:t>cf</a:t>
            </a:r>
            <a:r>
              <a:rPr lang="en-US" baseline="0" dirty="0" smtClean="0"/>
              <a:t> desire); in the broad sense, desires can be intentions and so can instructions.]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where does this leave us?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question was whether reciprocal agent-neutral motor intentions could count as shared intentions.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interface problem arises in the individual case as well as the joint case, of course ...</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a way to make the problem of comparison between representational formats trivial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one representation involves a demonstrative that refers by deferring to another representation</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Then the comparison doesn’t require translation between formats after all.</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the same can be true for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intentions can involve demonstrative concepts which refer to actions by deferring to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[*cut: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Set that aside, suppose it can be solved --- essentially because MR must give rise to experience of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On this view, it is demonstrative deference to motor representation that connects intentions to bodily movements.</a:t>
            </a:r>
          </a:p>
          <a:p>
            <a:r>
              <a:rPr lang="en-US" sz="1200" kern="1200" dirty="0" smtClean="0">
                <a:solidFill>
                  <a:srgbClr val="000000"/>
                </a:solidFill>
                <a:latin typeface="Times New Roman" charset="0"/>
                <a:ea typeface="+mn-ea"/>
                <a:cs typeface="+mn-cs"/>
              </a:rPr>
              <a:t>Only by </a:t>
            </a:r>
            <a:r>
              <a:rPr lang="en-US" sz="1200" kern="1200" dirty="0" err="1" smtClean="0">
                <a:solidFill>
                  <a:srgbClr val="000000"/>
                </a:solidFill>
                <a:latin typeface="Times New Roman" charset="0"/>
                <a:ea typeface="+mn-ea"/>
                <a:cs typeface="+mn-cs"/>
              </a:rPr>
              <a:t>recognising</a:t>
            </a:r>
            <a:r>
              <a:rPr lang="en-US" sz="1200" kern="1200" dirty="0" smtClean="0">
                <a:solidFill>
                  <a:srgbClr val="000000"/>
                </a:solidFill>
                <a:latin typeface="Times New Roman" charset="0"/>
                <a:ea typeface="+mn-ea"/>
                <a:cs typeface="+mn-cs"/>
              </a:rPr>
              <a:t> how intentions interlock with motor representations can we hope to understand how our intentions ever make a difference to the world</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around us. </a:t>
            </a:r>
          </a:p>
          <a:p>
            <a:r>
              <a:rPr lang="en-US" sz="1200" kern="1200" dirty="0" smtClean="0">
                <a:solidFill>
                  <a:srgbClr val="000000"/>
                </a:solidFill>
                <a:latin typeface="Times New Roman" charset="0"/>
                <a:ea typeface="+mn-ea"/>
                <a:cs typeface="+mn-cs"/>
              </a:rPr>
              <a:t>On this view experience of action plays a novel role. </a:t>
            </a:r>
          </a:p>
          <a:p>
            <a:r>
              <a:rPr lang="en-US" sz="1200" kern="1200" dirty="0" smtClean="0">
                <a:solidFill>
                  <a:srgbClr val="000000"/>
                </a:solidFill>
                <a:latin typeface="Times New Roman" charset="0"/>
                <a:ea typeface="+mn-ea"/>
                <a:cs typeface="+mn-cs"/>
              </a:rPr>
              <a:t>Action experiences in which motor representations feature, such as those associated with motor imagery and those associated with really acting, are arguably necessary for there to be concepts which are constituents of intentions and refer to actions by deferring to motor representations. </a:t>
            </a:r>
          </a:p>
          <a:p>
            <a:r>
              <a:rPr lang="en-US" sz="1200" kern="1200" dirty="0" smtClean="0">
                <a:solidFill>
                  <a:srgbClr val="000000"/>
                </a:solidFill>
                <a:latin typeface="Times New Roman" charset="0"/>
                <a:ea typeface="+mn-ea"/>
                <a:cs typeface="+mn-cs"/>
              </a:rPr>
              <a:t>But if, as we conjecture, such deference is necessary for intentions to properly and reliably result in bodily movements, it may turn out that intentionally acting in the world de- pends on action experiences featuring motor representation. </a:t>
            </a:r>
          </a:p>
          <a:p>
            <a:r>
              <a:rPr lang="en-US" sz="1200" kern="1200" dirty="0" smtClean="0">
                <a:solidFill>
                  <a:srgbClr val="000000"/>
                </a:solidFill>
                <a:latin typeface="Times New Roman" charset="0"/>
                <a:ea typeface="+mn-ea"/>
                <a:cs typeface="+mn-cs"/>
              </a:rPr>
              <a:t>Much as on some views thought about objects depends on perceptual experience (e.g. Campbell 2002), so also intending actions may depend on motor experience.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54</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enable quite sophisticated planning over short periods of time and sequences of action; for example, how you grasp a pointer will depend on what you are about to do with it \</a:t>
            </a:r>
            <a:r>
              <a:rPr lang="en-US" baseline="0" dirty="0" err="1" smtClean="0"/>
              <a:t>citep</a:t>
            </a:r>
            <a:r>
              <a:rPr lang="en-US" baseline="0" dirty="0" smtClean="0"/>
              <a:t>{zhang:2007_planning}.</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sort of planning does not need intentions at all.  So what are intentions for?</a:t>
            </a:r>
            <a:endParaRPr lang="en-US" dirty="0"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55</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Intentions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t>
            </a:r>
            <a:r>
              <a:rPr lang="en-US" baseline="0" dirty="0" err="1" smtClean="0"/>
              <a:t>emph</a:t>
            </a:r>
            <a:r>
              <a:rPr lang="en-US" baseline="0" dirty="0" smtClean="0"/>
              <a:t>{Intentions are for planning multiple separate actions over longer periods of time; and for planning multiple separate actions whose execution is mutually constraining where the outcomes cannot be represented </a:t>
            </a:r>
            <a:r>
              <a:rPr lang="en-US" baseline="0" dirty="0" err="1" smtClean="0"/>
              <a:t>motorically</a:t>
            </a:r>
            <a:r>
              <a:rPr lang="en-US" baseline="0" dirty="0" smtClean="0"/>
              <a:t>.}</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is a case where intentions are really needed --- can’t act on strongest desire (for the big reward) if want to </a:t>
            </a:r>
            <a:r>
              <a:rPr lang="en-US" baseline="0" dirty="0" err="1" smtClean="0"/>
              <a:t>maximise</a:t>
            </a:r>
            <a:r>
              <a:rPr lang="en-US" baseline="0" dirty="0" smtClean="0"/>
              <a:t> rewards by collecting the small and the large reward.</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And can’t rely on motor representation because the motor system doesn’t care about things that cannot be represented in motor terms.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Not all purposive actions involve any planning of this sort.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Now you could imagine a two-person version of this task where we are rewarded for what we collectively achieve.  In this case it’s optimal if one of us goes for the small reward and the other goes for the large reward.  I think it’s this kind of planning that shared intention is really for.</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among all the actual and possible outcomes of my action, one or some are singled out as specially related to this action.</a:t>
            </a:r>
          </a:p>
          <a:p>
            <a:r>
              <a:rPr lang="en-US" baseline="0" dirty="0" smtClean="0"/>
              <a:t>One aspect of the question concerns what singles out the outcome or outcomes, actual or merely possible, to which a particular purposive is directed.</a:t>
            </a:r>
          </a:p>
          <a:p>
            <a:r>
              <a:rPr lang="en-US" baseline="0" dirty="0" smtClean="0"/>
              <a:t>But there is also a second aspect ...</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smtClean="0"/>
              <a:t>Ordinary purposive actions are sometimes composed of more than one motor action.  My swinging Isabel around starts with my reaching for her wrists, grasping them and then spinning us around ... and my action doesn’t include other things which I might be doing simultaneously, like refusing a cup of tea with my eyes or  trying to determine whether that smell is coming from Isabel’s sister Hannah’s nappy.</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a:p>
            <a:r>
              <a:rPr lang="en-US" baseline="0" dirty="0" smtClean="0"/>
              <a:t>So another aspect of our question is what determines which activities comprise the purposive action and which do not.</a:t>
            </a:r>
          </a:p>
          <a:p>
            <a:endParaRPr lang="en-US" baseline="0" dirty="0" smtClean="0"/>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Slide Number Placeholder 3"/>
          <p:cNvSpPr>
            <a:spLocks noGrp="1"/>
          </p:cNvSpPr>
          <p:nvPr>
            <p:ph type="sldNum" idx="10"/>
          </p:nvPr>
        </p:nvSpPr>
        <p:spPr/>
        <p:txBody>
          <a:bodyPr/>
          <a:lstStyle>
            <a:lvl1pPr>
              <a:defRPr smtClean="0"/>
            </a:lvl1pPr>
          </a:lstStyle>
          <a:p>
            <a:fld id="{9C96DDB7-5383-CA45-AD3D-5196D0FCCB9A}" type="slidenum">
              <a:rPr lang="en-GB"/>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E2727F65-CFBD-7B43-9322-F698D8F3C317}" type="slidenum">
              <a:rPr lang="en-GB"/>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274640"/>
            <a:ext cx="2055813" cy="5849937"/>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49937"/>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6EC32BFB-CBF2-654C-B5C8-1CDFD3505040}" type="slidenum">
              <a:rPr lang="en-GB"/>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5AA26255-1DD8-884C-AD22-BA390A2AFD6C}" type="slidenum">
              <a:rPr lang="en-GB"/>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Slide Number Placeholder 3"/>
          <p:cNvSpPr>
            <a:spLocks noGrp="1"/>
          </p:cNvSpPr>
          <p:nvPr>
            <p:ph type="sldNum" idx="10"/>
          </p:nvPr>
        </p:nvSpPr>
        <p:spPr/>
        <p:txBody>
          <a:bodyPr/>
          <a:lstStyle>
            <a:lvl1pPr>
              <a:defRPr smtClean="0"/>
            </a:lvl1pPr>
          </a:lstStyle>
          <a:p>
            <a:fld id="{ABEC096B-64A2-7B44-875A-6A9EE250669C}" type="slidenum">
              <a:rPr lang="en-GB"/>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1" y="1600202"/>
            <a:ext cx="4037013"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6613" y="1600202"/>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Slide Number Placeholder 4"/>
          <p:cNvSpPr>
            <a:spLocks noGrp="1"/>
          </p:cNvSpPr>
          <p:nvPr>
            <p:ph type="sldNum" idx="10"/>
          </p:nvPr>
        </p:nvSpPr>
        <p:spPr/>
        <p:txBody>
          <a:bodyPr/>
          <a:lstStyle>
            <a:lvl1pPr>
              <a:defRPr smtClean="0"/>
            </a:lvl1pPr>
          </a:lstStyle>
          <a:p>
            <a:fld id="{DC2370D3-9E53-A24E-98F4-CB586A07843D}" type="slidenum">
              <a:rPr lang="en-GB"/>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Slide Number Placeholder 6"/>
          <p:cNvSpPr>
            <a:spLocks noGrp="1"/>
          </p:cNvSpPr>
          <p:nvPr>
            <p:ph type="sldNum" idx="10"/>
          </p:nvPr>
        </p:nvSpPr>
        <p:spPr/>
        <p:txBody>
          <a:bodyPr/>
          <a:lstStyle>
            <a:lvl1pPr>
              <a:defRPr smtClean="0"/>
            </a:lvl1pPr>
          </a:lstStyle>
          <a:p>
            <a:fld id="{1D0F75B7-7646-154B-BC7D-5F83700AF1EA}" type="slidenum">
              <a:rPr lang="en-GB"/>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Slide Number Placeholder 2"/>
          <p:cNvSpPr>
            <a:spLocks noGrp="1"/>
          </p:cNvSpPr>
          <p:nvPr>
            <p:ph type="sldNum" idx="10"/>
          </p:nvPr>
        </p:nvSpPr>
        <p:spPr/>
        <p:txBody>
          <a:bodyPr/>
          <a:lstStyle>
            <a:lvl1pPr>
              <a:defRPr smtClean="0"/>
            </a:lvl1pPr>
          </a:lstStyle>
          <a:p>
            <a:fld id="{80E5B2F3-B621-B146-B91D-6D8C2EE9574A}" type="slidenum">
              <a:rPr lang="en-GB"/>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lvl1pPr>
              <a:defRPr smtClean="0"/>
            </a:lvl1pPr>
          </a:lstStyle>
          <a:p>
            <a:fld id="{39FA33B3-5ED0-C34D-B375-AF24041DBFE4}" type="slidenum">
              <a:rPr lang="en-GB"/>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D6CBCF18-5E33-6E4D-ACAC-1EEF9BC3580E}" type="slidenum">
              <a:rPr lang="en-GB"/>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809F3D21-02CA-4945-8B05-F691DF056F1C}" type="slidenum">
              <a:rPr lang="en-GB"/>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457201" y="274638"/>
            <a:ext cx="8228013" cy="1141412"/>
          </a:xfrm>
          <a:prstGeom prst="rect">
            <a:avLst/>
          </a:prstGeom>
          <a:noFill/>
          <a:ln w="9525">
            <a:noFill/>
            <a:round/>
            <a:headEnd/>
            <a:tailEnd/>
          </a:ln>
          <a:effectLst/>
        </p:spPr>
        <p:txBody>
          <a:bodyPr vert="horz" wrap="square" lIns="90000" tIns="46800" rIns="90000" bIns="46800" numCol="1" anchor="ctr" anchorCtr="0" compatLnSpc="1">
            <a:prstTxWarp prst="textNoShape">
              <a:avLst/>
            </a:prstTxWarp>
          </a:bodyPr>
          <a:lstStyle/>
          <a:p>
            <a:pPr lvl="0"/>
            <a:r>
              <a:rPr lang="en-GB"/>
              <a:t>Click to edit the title text format</a:t>
            </a:r>
          </a:p>
        </p:txBody>
      </p:sp>
      <p:sp>
        <p:nvSpPr>
          <p:cNvPr id="1026" name="Rectangle 2"/>
          <p:cNvSpPr>
            <a:spLocks noGrp="1" noChangeArrowheads="1"/>
          </p:cNvSpPr>
          <p:nvPr>
            <p:ph type="body" idx="1"/>
          </p:nvPr>
        </p:nvSpPr>
        <p:spPr bwMode="auto">
          <a:xfrm>
            <a:off x="457201" y="1600202"/>
            <a:ext cx="8228013" cy="45243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7" name="Text Box 3"/>
          <p:cNvSpPr txBox="1">
            <a:spLocks noChangeArrowheads="1"/>
          </p:cNvSpPr>
          <p:nvPr/>
        </p:nvSpPr>
        <p:spPr bwMode="auto">
          <a:xfrm>
            <a:off x="457200" y="6245225"/>
            <a:ext cx="2133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8" name="Text Box 4"/>
          <p:cNvSpPr txBox="1">
            <a:spLocks noChangeArrowheads="1"/>
          </p:cNvSpPr>
          <p:nvPr/>
        </p:nvSpPr>
        <p:spPr bwMode="auto">
          <a:xfrm>
            <a:off x="3124200" y="6245225"/>
            <a:ext cx="2895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9" name="Rectangle 5"/>
          <p:cNvSpPr>
            <a:spLocks noGrp="1" noChangeArrowheads="1"/>
          </p:cNvSpPr>
          <p:nvPr>
            <p:ph type="sldNum"/>
          </p:nvPr>
        </p:nvSpPr>
        <p:spPr bwMode="auto">
          <a:xfrm>
            <a:off x="6553201" y="6245227"/>
            <a:ext cx="2132013" cy="474663"/>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rgbClr val="000000"/>
                </a:solidFill>
                <a:latin typeface="+mn-lt"/>
                <a:ea typeface="+mn-ea"/>
                <a:cs typeface="+mn-cs"/>
              </a:defRPr>
            </a:lvl1pPr>
          </a:lstStyle>
          <a:p>
            <a:fld id="{CA622B62-27B7-D444-97B6-2EBD5876234C}" type="slidenum">
              <a:rPr lang="en-GB"/>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2pPr>
      <a:lvl3pPr marL="1143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3pPr>
      <a:lvl4pPr marL="1600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4pPr>
      <a:lvl5pPr marL="20574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5pPr>
      <a:lvl6pPr marL="25146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6pPr>
      <a:lvl7pPr marL="29718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7pPr>
      <a:lvl8pPr marL="3429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8pPr>
      <a:lvl9pPr marL="3886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spcBef>
          <a:spcPts val="600"/>
        </a:spcBef>
        <a:spcAft>
          <a:spcPct val="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8.png"/></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image" Target="../media/image9.jpeg"/><Relationship Id="rId4" Type="http://schemas.microsoft.com/office/2007/relationships/hdphoto" Target="../media/hdphoto6.wdp"/><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eg"/><Relationship Id="rId4" Type="http://schemas.microsoft.com/office/2007/relationships/hdphoto" Target="../media/hdphoto7.wdp"/><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16" name="Rectangle 3"/>
          <p:cNvSpPr>
            <a:spLocks noChangeArrowheads="1"/>
          </p:cNvSpPr>
          <p:nvPr/>
        </p:nvSpPr>
        <p:spPr bwMode="auto">
          <a:xfrm rot="5400000">
            <a:off x="47526" y="128663"/>
            <a:ext cx="4728467" cy="4464496"/>
          </a:xfrm>
          <a:prstGeom prst="rect">
            <a:avLst/>
          </a:prstGeom>
          <a:gradFill rotWithShape="1">
            <a:gsLst>
              <a:gs pos="0">
                <a:srgbClr val="000000">
                  <a:alpha val="50000"/>
                </a:srgbClr>
              </a:gs>
              <a:gs pos="100000">
                <a:srgbClr val="000000">
                  <a:gamma/>
                  <a:shade val="46275"/>
                  <a:invGamma/>
                  <a:alpha val="0"/>
                </a:srgbClr>
              </a:gs>
            </a:gsLst>
            <a:lin ang="0" scaled="1"/>
          </a:gradFill>
          <a:ln>
            <a:noFill/>
          </a:ln>
          <a:effectLst/>
          <a:extLst>
            <a:ext uri="{91240B29-F687-4f45-9708-019B960494DF}">
              <a14:hiddenLine xmlns:a14="http://schemas.microsoft.com/office/drawing/2010/main" w="76200">
                <a:solidFill>
                  <a:srgbClr val="FFCCCC"/>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i="0"/>
          </a:p>
        </p:txBody>
      </p:sp>
      <p:sp>
        <p:nvSpPr>
          <p:cNvPr id="17" name="Text Box 9"/>
          <p:cNvSpPr txBox="1">
            <a:spLocks noChangeArrowheads="1"/>
          </p:cNvSpPr>
          <p:nvPr/>
        </p:nvSpPr>
        <p:spPr bwMode="auto">
          <a:xfrm>
            <a:off x="179139" y="260648"/>
            <a:ext cx="4464869" cy="3785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spcBef>
                <a:spcPct val="50000"/>
              </a:spcBef>
            </a:pPr>
            <a:r>
              <a:rPr lang="en-GB" sz="3200" b="1" i="0" dirty="0" smtClean="0">
                <a:effectLst>
                  <a:glow rad="101600">
                    <a:srgbClr val="000000">
                      <a:alpha val="50000"/>
                    </a:srgbClr>
                  </a:glow>
                </a:effectLst>
              </a:rPr>
              <a:t>Intention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and</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Motor Representation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in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Action Explanation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
            </a:r>
            <a:br>
              <a:rPr lang="en-GB" sz="3200" b="1" i="0" dirty="0" smtClean="0">
                <a:effectLst>
                  <a:glow rad="101600">
                    <a:srgbClr val="000000">
                      <a:alpha val="50000"/>
                    </a:srgbClr>
                  </a:glow>
                </a:effectLst>
              </a:rPr>
            </a:br>
            <a:r>
              <a:rPr lang="en-GB" sz="2400" i="0" dirty="0" err="1" smtClean="0">
                <a:effectLst>
                  <a:glow rad="101600">
                    <a:srgbClr val="000000">
                      <a:alpha val="50000"/>
                    </a:srgbClr>
                  </a:glow>
                </a:effectLst>
              </a:rPr>
              <a:t>s.butterfill</a:t>
            </a:r>
            <a:r>
              <a:rPr lang="en-GB" sz="2400" i="0" dirty="0" err="1">
                <a:effectLst>
                  <a:glow rad="101600">
                    <a:srgbClr val="000000">
                      <a:alpha val="50000"/>
                    </a:srgbClr>
                  </a:glow>
                </a:effectLst>
              </a:rPr>
              <a:t>@warwick.ac.uk</a:t>
            </a:r>
            <a:r>
              <a:rPr lang="en-GB" sz="2400" i="0" dirty="0">
                <a:effectLst>
                  <a:glow rad="101600">
                    <a:srgbClr val="000000">
                      <a:alpha val="50000"/>
                    </a:srgbClr>
                  </a:glow>
                </a:effectLst>
              </a:rPr>
              <a:t> </a:t>
            </a:r>
            <a:br>
              <a:rPr lang="en-GB" sz="2400" i="0" dirty="0">
                <a:effectLst>
                  <a:glow rad="101600">
                    <a:srgbClr val="000000">
                      <a:alpha val="50000"/>
                    </a:srgbClr>
                  </a:glow>
                </a:effectLst>
              </a:rPr>
            </a:br>
            <a:r>
              <a:rPr lang="en-GB" sz="2400" i="0" dirty="0" err="1">
                <a:effectLst>
                  <a:glow rad="101600">
                    <a:srgbClr val="000000">
                      <a:alpha val="50000"/>
                    </a:srgbClr>
                  </a:glow>
                </a:effectLst>
              </a:rPr>
              <a:t>corrado.sinigaglia@</a:t>
            </a:r>
            <a:r>
              <a:rPr lang="en-GB" sz="2400" i="0" dirty="0" err="1" smtClean="0">
                <a:effectLst>
                  <a:glow rad="101600">
                    <a:srgbClr val="000000">
                      <a:alpha val="50000"/>
                    </a:srgbClr>
                  </a:glow>
                </a:effectLst>
              </a:rPr>
              <a:t>unimi.it</a:t>
            </a:r>
            <a:r>
              <a:rPr lang="en-GB" sz="2400" i="0" dirty="0" smtClean="0">
                <a:effectLst>
                  <a:glow rad="101600">
                    <a:srgbClr val="000000">
                      <a:alpha val="50000"/>
                    </a:srgbClr>
                  </a:glow>
                </a:effectLst>
              </a:rPr>
              <a:t> </a:t>
            </a:r>
            <a:endParaRPr lang="en-GB" sz="2400" i="0" dirty="0">
              <a:effectLst>
                <a:glow rad="101600">
                  <a:srgbClr val="000000">
                    <a:alpha val="50000"/>
                  </a:srgbClr>
                </a:glow>
              </a:effectLst>
            </a:endParaRPr>
          </a:p>
        </p:txBody>
      </p:sp>
    </p:spTree>
    <p:extLst>
      <p:ext uri="{BB962C8B-B14F-4D97-AF65-F5344CB8AC3E}">
        <p14:creationId xmlns:p14="http://schemas.microsoft.com/office/powerpoint/2010/main" val="226464389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4716003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1902625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7" name="Rectangle 6"/>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358427514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4355976" y="0"/>
            <a:ext cx="4788024" cy="4221088"/>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673333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0" y="0"/>
            <a:ext cx="9144000" cy="6858000"/>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254692272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24315969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1663359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20" idx="0"/>
          </p:cNvCxnSpPr>
          <p:nvPr/>
        </p:nvCxnSpPr>
        <p:spPr bwMode="auto">
          <a:xfrm>
            <a:off x="4427984" y="3988283"/>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3987121"/>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3988283"/>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3988283"/>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3987121"/>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3988283"/>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3987121"/>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3556234"/>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3556234"/>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3556234"/>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4" name="Straight Connector 33"/>
          <p:cNvCxnSpPr>
            <a:stCxn id="25" idx="2"/>
          </p:cNvCxnSpPr>
          <p:nvPr/>
        </p:nvCxnSpPr>
        <p:spPr bwMode="auto">
          <a:xfrm flipH="1">
            <a:off x="1331640" y="3987121"/>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3988283"/>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3987121"/>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3988283"/>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056150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102442551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5739391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33341997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5184576" y="715343"/>
            <a:ext cx="3635896" cy="769441"/>
          </a:xfrm>
          <a:prstGeom prst="rect">
            <a:avLst/>
          </a:prstGeom>
        </p:spPr>
        <p:txBody>
          <a:bodyPr wrap="square">
            <a:spAutoFit/>
          </a:bodyPr>
          <a:lstStyle/>
          <a:p>
            <a:r>
              <a:rPr lang="en-US" i="0" dirty="0" smtClean="0">
                <a:effectLst>
                  <a:glow rad="101600">
                    <a:srgbClr val="000000"/>
                  </a:glow>
                </a:effectLst>
              </a:rPr>
              <a:t>Some motor representations represent outcomes</a:t>
            </a:r>
            <a:endParaRPr lang="en-US" i="0" dirty="0">
              <a:effectLst>
                <a:glow rad="101600">
                  <a:srgbClr val="000000"/>
                </a:glow>
              </a:effectLst>
            </a:endParaRPr>
          </a:p>
        </p:txBody>
      </p:sp>
      <p:sp>
        <p:nvSpPr>
          <p:cNvPr id="83" name="Right Brace 82"/>
          <p:cNvSpPr/>
          <p:nvPr/>
        </p:nvSpPr>
        <p:spPr bwMode="auto">
          <a:xfrm>
            <a:off x="4716016" y="188640"/>
            <a:ext cx="360040" cy="1800200"/>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968392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2640425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glow rad="101600">
                    <a:srgbClr val="000000"/>
                  </a:glow>
                </a:effectLst>
                <a:latin typeface="Myriad Web" charset="0"/>
              </a:rPr>
              <a:t>or </a:t>
            </a:r>
            <a:r>
              <a:rPr kumimoji="0" lang="en-US" sz="2200" b="0" i="0" u="none" strike="noStrike" cap="none" normalizeH="0" baseline="0" dirty="0" smtClean="0">
                <a:ln>
                  <a:noFill/>
                </a:ln>
                <a:solidFill>
                  <a:srgbClr val="FFFFFF"/>
                </a:solidFill>
                <a:effectLst>
                  <a:glow rad="101600">
                    <a:srgbClr val="000000"/>
                  </a:glow>
                </a:effectLst>
              </a:rPr>
              <a:t>motor</a:t>
            </a:r>
            <a:r>
              <a:rPr lang="en-US" i="0" dirty="0">
                <a:solidFill>
                  <a:srgbClr val="FFFFFF"/>
                </a:solidFill>
                <a:effectLst>
                  <a:glow rad="101600">
                    <a:srgbClr val="000000"/>
                  </a:glow>
                </a:effectLst>
              </a:rPr>
              <a:t> </a:t>
            </a:r>
            <a:r>
              <a:rPr kumimoji="0" lang="en-US" sz="2200" b="0" i="0" u="none" strike="noStrike" cap="none" normalizeH="0" dirty="0" smtClean="0">
                <a:ln>
                  <a:noFill/>
                </a:ln>
                <a:solidFill>
                  <a:srgbClr val="FFFFFF"/>
                </a:solidFill>
                <a:effectLst>
                  <a:glow rad="101600">
                    <a:srgbClr val="000000"/>
                  </a:glow>
                </a:effectLst>
              </a:rPr>
              <a:t>representation</a:t>
            </a:r>
            <a:endParaRPr kumimoji="0" lang="en-US" sz="2200" b="0" i="0" u="none" strike="noStrike" cap="none" normalizeH="0" baseline="0" dirty="0">
              <a:ln>
                <a:noFill/>
              </a:ln>
              <a:solidFill>
                <a:srgbClr val="FFFFFF"/>
              </a:solidFill>
              <a:effectLst>
                <a:glow rad="101600">
                  <a:srgbClr val="000000"/>
                </a:glow>
              </a:effectLst>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314005589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
        <p:nvSpPr>
          <p:cNvPr id="4" name="Rectangle 3"/>
          <p:cNvSpPr/>
          <p:nvPr/>
        </p:nvSpPr>
        <p:spPr bwMode="auto">
          <a:xfrm>
            <a:off x="6372200" y="3212976"/>
            <a:ext cx="720080"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276655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Tree>
    <p:extLst>
      <p:ext uri="{BB962C8B-B14F-4D97-AF65-F5344CB8AC3E}">
        <p14:creationId xmlns:p14="http://schemas.microsoft.com/office/powerpoint/2010/main" val="40475524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30348203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528" y="980728"/>
            <a:ext cx="2987824" cy="1785104"/>
          </a:xfrm>
          <a:prstGeom prst="rect">
            <a:avLst/>
          </a:prstGeom>
        </p:spPr>
        <p:txBody>
          <a:bodyPr wrap="square">
            <a:spAutoFit/>
          </a:bodyPr>
          <a:lstStyle/>
          <a:p>
            <a:r>
              <a:rPr lang="en-US" i="0" dirty="0" smtClean="0">
                <a:effectLst>
                  <a:glow rad="101600">
                    <a:srgbClr val="000000"/>
                  </a:glow>
                </a:effectLst>
              </a:rPr>
              <a:t>Take </a:t>
            </a:r>
            <a:r>
              <a:rPr lang="en-US" i="0" dirty="0">
                <a:effectLst>
                  <a:glow rad="101600">
                    <a:srgbClr val="000000"/>
                  </a:glow>
                </a:effectLst>
              </a:rPr>
              <a:t>RER B and get out at the Luxembourg station, from there it's less than 5 minutes walk.</a:t>
            </a: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1565905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1996610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04048" y="980728"/>
            <a:ext cx="2987824" cy="1446550"/>
          </a:xfrm>
          <a:prstGeom prst="rect">
            <a:avLst/>
          </a:prstGeom>
        </p:spPr>
        <p:txBody>
          <a:bodyPr wrap="square">
            <a:spAutoFit/>
          </a:bodyPr>
          <a:lstStyle/>
          <a:p>
            <a:r>
              <a:rPr lang="en-US" i="0" dirty="0" smtClean="0">
                <a:effectLst>
                  <a:glow rad="101600">
                    <a:srgbClr val="000000"/>
                  </a:glow>
                </a:effectLst>
              </a:rPr>
              <a:t>e.g. rapid identification of key landmarks; slow translation into compass directions</a:t>
            </a:r>
            <a:endParaRPr lang="en-US" i="0" dirty="0">
              <a:effectLst>
                <a:glow rad="101600">
                  <a:srgbClr val="000000"/>
                </a:glow>
              </a:effectLst>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
        <p:nvSpPr>
          <p:cNvPr id="10" name="Rectangle 9"/>
          <p:cNvSpPr/>
          <p:nvPr/>
        </p:nvSpPr>
        <p:spPr>
          <a:xfrm>
            <a:off x="5119632" y="3212976"/>
            <a:ext cx="2987824" cy="1446550"/>
          </a:xfrm>
          <a:prstGeom prst="rect">
            <a:avLst/>
          </a:prstGeom>
        </p:spPr>
        <p:txBody>
          <a:bodyPr wrap="square">
            <a:spAutoFit/>
          </a:bodyPr>
          <a:lstStyle/>
          <a:p>
            <a:r>
              <a:rPr lang="en-US" i="0" dirty="0" smtClean="0">
                <a:effectLst>
                  <a:glow rad="101600">
                    <a:srgbClr val="000000"/>
                  </a:glow>
                </a:effectLst>
              </a:rPr>
              <a:t>Rapid identification of direction of start from end (projection-dependent)</a:t>
            </a:r>
            <a:endParaRPr lang="en-US" i="0" dirty="0">
              <a:effectLst>
                <a:glow rad="101600">
                  <a:srgbClr val="000000"/>
                </a:glow>
              </a:effectLst>
            </a:endParaRPr>
          </a:p>
        </p:txBody>
      </p:sp>
      <p:sp>
        <p:nvSpPr>
          <p:cNvPr id="11" name="Rectangle 10"/>
          <p:cNvSpPr/>
          <p:nvPr/>
        </p:nvSpPr>
        <p:spPr>
          <a:xfrm rot="5400000">
            <a:off x="7019691" y="3213557"/>
            <a:ext cx="3456385"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performance&gt;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0856506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11574099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1522387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6888856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31"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8"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2"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2440990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6"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7"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8"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9"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34016429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pic>
        <p:nvPicPr>
          <p:cNvPr id="4" name="Picture 3"/>
          <p:cNvPicPr>
            <a:picLocks noChangeAspect="1"/>
          </p:cNvPicPr>
          <p:nvPr/>
        </p:nvPicPr>
        <p:blipFill>
          <a:blip r:embed="rId3"/>
          <a:stretch>
            <a:fillRect/>
          </a:stretch>
        </p:blipFill>
        <p:spPr>
          <a:xfrm rot="16200000">
            <a:off x="1684536" y="3934217"/>
            <a:ext cx="2159000" cy="2235200"/>
          </a:xfrm>
          <a:prstGeom prst="rect">
            <a:avLst/>
          </a:prstGeom>
        </p:spPr>
      </p:pic>
      <p:pic>
        <p:nvPicPr>
          <p:cNvPr id="5" name="Picture 4"/>
          <p:cNvPicPr>
            <a:picLocks noChangeAspect="1"/>
          </p:cNvPicPr>
          <p:nvPr/>
        </p:nvPicPr>
        <p:blipFill>
          <a:blip r:embed="rId4"/>
          <a:stretch>
            <a:fillRect/>
          </a:stretch>
        </p:blipFill>
        <p:spPr>
          <a:xfrm rot="16200000">
            <a:off x="5068912" y="3934217"/>
            <a:ext cx="2311400" cy="2286000"/>
          </a:xfrm>
          <a:prstGeom prst="rect">
            <a:avLst/>
          </a:prstGeom>
        </p:spPr>
      </p:pic>
      <p:sp>
        <p:nvSpPr>
          <p:cNvPr id="25" name="Rectangle 24"/>
          <p:cNvSpPr/>
          <p:nvPr/>
        </p:nvSpPr>
        <p:spPr>
          <a:xfrm>
            <a:off x="5796136" y="6022449"/>
            <a:ext cx="2987824" cy="430887"/>
          </a:xfrm>
          <a:prstGeom prst="rect">
            <a:avLst/>
          </a:prstGeom>
        </p:spPr>
        <p:txBody>
          <a:bodyPr wrap="square">
            <a:spAutoFit/>
          </a:bodyPr>
          <a:lstStyle/>
          <a:p>
            <a:pPr algn="r"/>
            <a:r>
              <a:rPr lang="en-US" i="0" dirty="0" err="1" smtClean="0">
                <a:effectLst>
                  <a:glow rad="101600">
                    <a:srgbClr val="000000"/>
                  </a:glow>
                </a:effectLst>
              </a:rPr>
              <a:t>Fiori</a:t>
            </a:r>
            <a:r>
              <a:rPr lang="en-US" i="0" dirty="0" smtClean="0">
                <a:effectLst>
                  <a:glow rad="101600">
                    <a:srgbClr val="000000"/>
                  </a:glow>
                </a:effectLst>
              </a:rPr>
              <a:t> et al </a:t>
            </a:r>
            <a:r>
              <a:rPr lang="en-US" i="0" dirty="0" smtClean="0">
                <a:effectLst>
                  <a:glow rad="101600">
                    <a:srgbClr val="000000"/>
                  </a:glow>
                </a:effectLst>
              </a:rPr>
              <a:t>(submitted)</a:t>
            </a:r>
            <a:endParaRPr lang="en-US" i="0" dirty="0">
              <a:effectLst>
                <a:glow rad="101600">
                  <a:srgbClr val="000000"/>
                </a:glow>
              </a:effectLst>
            </a:endParaRPr>
          </a:p>
        </p:txBody>
      </p:sp>
    </p:spTree>
    <p:extLst>
      <p:ext uri="{BB962C8B-B14F-4D97-AF65-F5344CB8AC3E}">
        <p14:creationId xmlns:p14="http://schemas.microsoft.com/office/powerpoint/2010/main" val="1013845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Rectangle 21"/>
          <p:cNvSpPr/>
          <p:nvPr/>
        </p:nvSpPr>
        <p:spPr>
          <a:xfrm>
            <a:off x="683568" y="4078233"/>
            <a:ext cx="2987824" cy="430887"/>
          </a:xfrm>
          <a:prstGeom prst="rect">
            <a:avLst/>
          </a:prstGeom>
        </p:spPr>
        <p:txBody>
          <a:bodyPr wrap="square">
            <a:spAutoFit/>
          </a:bodyPr>
          <a:lstStyle/>
          <a:p>
            <a:pPr algn="ctr"/>
            <a:r>
              <a:rPr lang="en-US" i="0" dirty="0" smtClean="0">
                <a:effectLst>
                  <a:glow rad="101600">
                    <a:srgbClr val="000000"/>
                  </a:glow>
                </a:effectLst>
              </a:rPr>
              <a:t>imagine (cognitive)</a:t>
            </a:r>
            <a:endParaRPr lang="en-US" i="0" dirty="0">
              <a:effectLst>
                <a:glow rad="101600">
                  <a:srgbClr val="000000"/>
                </a:glow>
              </a:effectLst>
            </a:endParaRPr>
          </a:p>
        </p:txBody>
      </p:sp>
      <p:sp>
        <p:nvSpPr>
          <p:cNvPr id="23" name="Rectangle 22"/>
          <p:cNvSpPr/>
          <p:nvPr/>
        </p:nvSpPr>
        <p:spPr>
          <a:xfrm>
            <a:off x="2555776" y="4509120"/>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 name="Rectangle 1"/>
          <p:cNvSpPr/>
          <p:nvPr/>
        </p:nvSpPr>
        <p:spPr>
          <a:xfrm>
            <a:off x="899592" y="692696"/>
            <a:ext cx="7560840" cy="3312368"/>
          </a:xfrm>
          <a:prstGeom prst="rect">
            <a:avLst/>
          </a:prstGeom>
          <a:solidFill>
            <a:schemeClr val="tx1">
              <a:alpha val="67000"/>
            </a:scheme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Right Bracket 23"/>
          <p:cNvSpPr/>
          <p:nvPr/>
        </p:nvSpPr>
        <p:spPr bwMode="auto">
          <a:xfrm>
            <a:off x="3686696" y="1700808"/>
            <a:ext cx="504056" cy="30963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6" name="Rectangle 25"/>
          <p:cNvSpPr/>
          <p:nvPr/>
        </p:nvSpPr>
        <p:spPr>
          <a:xfrm>
            <a:off x="4067944" y="41490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4</a:t>
            </a:r>
            <a:endParaRPr lang="en-US" i="0" dirty="0">
              <a:solidFill>
                <a:srgbClr val="000000"/>
              </a:solidFill>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25" name="Lightning Bolt 24"/>
          <p:cNvSpPr/>
          <p:nvPr/>
        </p:nvSpPr>
        <p:spPr bwMode="auto">
          <a:xfrm rot="470342">
            <a:off x="4021683" y="3811714"/>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3495516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23340899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7481201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33856162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79067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6122387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0" y="-21580"/>
            <a:ext cx="4572000" cy="6858000"/>
          </a:xfrm>
          <a:prstGeom prst="rect">
            <a:avLst/>
          </a:prstGeom>
          <a:solidFill>
            <a:schemeClr val="bg1"/>
          </a:solidFill>
          <a:ln>
            <a:solidFill>
              <a:schemeClr val="bg1"/>
            </a:solidFill>
          </a:ln>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0" name="TextBox 9"/>
          <p:cNvSpPr txBox="1"/>
          <p:nvPr/>
        </p:nvSpPr>
        <p:spPr>
          <a:xfrm>
            <a:off x="5724128" y="1844824"/>
            <a:ext cx="1982386" cy="769441"/>
          </a:xfrm>
          <a:prstGeom prst="rect">
            <a:avLst/>
          </a:prstGeom>
          <a:noFill/>
        </p:spPr>
        <p:txBody>
          <a:bodyPr wrap="none" rtlCol="0">
            <a:spAutoFit/>
          </a:bodyPr>
          <a:lstStyle/>
          <a:p>
            <a:pPr algn="ctr"/>
            <a:r>
              <a:rPr lang="en-US" i="0" dirty="0" smtClean="0">
                <a:solidFill>
                  <a:schemeClr val="tx1"/>
                </a:solidFill>
              </a:rPr>
              <a:t>motor </a:t>
            </a:r>
            <a:br>
              <a:rPr lang="en-US" i="0" dirty="0" smtClean="0">
                <a:solidFill>
                  <a:schemeClr val="tx1"/>
                </a:solidFill>
              </a:rPr>
            </a:br>
            <a:r>
              <a:rPr lang="en-US" i="0" dirty="0" smtClean="0">
                <a:solidFill>
                  <a:schemeClr val="tx1"/>
                </a:solidFill>
              </a:rPr>
              <a:t>representation</a:t>
            </a:r>
            <a:endParaRPr lang="en-US" i="0" dirty="0">
              <a:solidFill>
                <a:schemeClr val="tx1"/>
              </a:solidFill>
            </a:endParaRPr>
          </a:p>
        </p:txBody>
      </p:sp>
      <p:sp>
        <p:nvSpPr>
          <p:cNvPr id="11" name="TextBox 10"/>
          <p:cNvSpPr txBox="1"/>
          <p:nvPr/>
        </p:nvSpPr>
        <p:spPr>
          <a:xfrm>
            <a:off x="6278366" y="3931895"/>
            <a:ext cx="873905" cy="430887"/>
          </a:xfrm>
          <a:prstGeom prst="rect">
            <a:avLst/>
          </a:prstGeom>
          <a:noFill/>
        </p:spPr>
        <p:txBody>
          <a:bodyPr wrap="none" rtlCol="0">
            <a:spAutoFit/>
          </a:bodyPr>
          <a:lstStyle/>
          <a:p>
            <a:pPr algn="ctr"/>
            <a:r>
              <a:rPr lang="en-US" i="0" dirty="0" smtClean="0">
                <a:solidFill>
                  <a:schemeClr val="tx1"/>
                </a:solidFill>
              </a:rPr>
              <a:t>event</a:t>
            </a:r>
            <a:endParaRPr lang="en-US" i="0" dirty="0">
              <a:solidFill>
                <a:schemeClr val="tx1"/>
              </a:solidFill>
            </a:endParaRPr>
          </a:p>
        </p:txBody>
      </p:sp>
      <p:cxnSp>
        <p:nvCxnSpPr>
          <p:cNvPr id="12" name="Straight Arrow Connector 11"/>
          <p:cNvCxnSpPr/>
          <p:nvPr/>
        </p:nvCxnSpPr>
        <p:spPr bwMode="auto">
          <a:xfrm flipH="1">
            <a:off x="6712962" y="2707759"/>
            <a:ext cx="4712" cy="1152128"/>
          </a:xfrm>
          <a:prstGeom prst="straightConnector1">
            <a:avLst/>
          </a:prstGeom>
          <a:solidFill>
            <a:srgbClr val="00B8FF"/>
          </a:solidFill>
          <a:ln w="38100" cap="flat" cmpd="sng" algn="ctr">
            <a:solidFill>
              <a:schemeClr val="tx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5" name="TextBox 14"/>
          <p:cNvSpPr txBox="1"/>
          <p:nvPr/>
        </p:nvSpPr>
        <p:spPr>
          <a:xfrm rot="5400000">
            <a:off x="8131116" y="2955668"/>
            <a:ext cx="947824" cy="430887"/>
          </a:xfrm>
          <a:prstGeom prst="rect">
            <a:avLst/>
          </a:prstGeom>
          <a:noFill/>
        </p:spPr>
        <p:txBody>
          <a:bodyPr wrap="none" rtlCol="0">
            <a:spAutoFit/>
          </a:bodyPr>
          <a:lstStyle/>
          <a:p>
            <a:pPr algn="ctr"/>
            <a:r>
              <a:rPr lang="en-US" i="0" dirty="0" smtClean="0">
                <a:solidFill>
                  <a:srgbClr val="000000"/>
                </a:solidFill>
              </a:rPr>
              <a:t>action</a:t>
            </a:r>
            <a:endParaRPr lang="en-US" i="0" dirty="0">
              <a:solidFill>
                <a:srgbClr val="000000"/>
              </a:solidFill>
            </a:endParaRPr>
          </a:p>
        </p:txBody>
      </p:sp>
      <p:sp>
        <p:nvSpPr>
          <p:cNvPr id="16" name="Left Brace 15"/>
          <p:cNvSpPr/>
          <p:nvPr/>
        </p:nvSpPr>
        <p:spPr bwMode="auto">
          <a:xfrm rot="10800000">
            <a:off x="7956377" y="1988840"/>
            <a:ext cx="360040" cy="2304256"/>
          </a:xfrm>
          <a:prstGeom prst="leftBrace">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rgbClr val="000000"/>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6546687" y="2996952"/>
            <a:ext cx="341813" cy="430887"/>
          </a:xfrm>
          <a:prstGeom prst="rect">
            <a:avLst/>
          </a:prstGeom>
          <a:noFill/>
        </p:spPr>
        <p:txBody>
          <a:bodyPr wrap="none" rtlCol="0">
            <a:spAutoFit/>
          </a:bodyPr>
          <a:lstStyle/>
          <a:p>
            <a:pPr algn="r"/>
            <a:r>
              <a:rPr lang="en-US" i="0" dirty="0" smtClean="0">
                <a:solidFill>
                  <a:srgbClr val="000000"/>
                </a:solidFill>
                <a:effectLst>
                  <a:glow rad="101600">
                    <a:srgbClr val="FFFFFF"/>
                  </a:glow>
                </a:effectLst>
              </a:rPr>
              <a:t>R</a:t>
            </a:r>
            <a:endParaRPr lang="en-US" i="0" dirty="0">
              <a:solidFill>
                <a:srgbClr val="000000"/>
              </a:solidFill>
              <a:effectLst>
                <a:glow rad="101600">
                  <a:srgbClr val="FFFFFF"/>
                </a:glow>
              </a:effectLst>
            </a:endParaRPr>
          </a:p>
        </p:txBody>
      </p:sp>
      <p:sp>
        <p:nvSpPr>
          <p:cNvPr id="19" name="TextBox 18"/>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14808941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0" y="1484784"/>
            <a:ext cx="4427984" cy="1368152"/>
          </a:xfrm>
          <a:prstGeom prst="rect">
            <a:avLst/>
          </a:prstGeom>
          <a:gradFill flip="none" rotWithShape="1">
            <a:gsLst>
              <a:gs pos="0">
                <a:schemeClr val="bg2">
                  <a:lumMod val="50000"/>
                </a:schemeClr>
              </a:gs>
              <a:gs pos="100000">
                <a:schemeClr val="bg2">
                  <a:lumMod val="50000"/>
                  <a:alpha val="0"/>
                </a:schemeClr>
              </a:gs>
              <a:gs pos="23000">
                <a:schemeClr val="bg2">
                  <a:lumMod val="50000"/>
                </a:schemeClr>
              </a:gs>
            </a:gsLst>
            <a:lin ang="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 name="Rectangle 1"/>
          <p:cNvSpPr/>
          <p:nvPr/>
        </p:nvSpPr>
        <p:spPr>
          <a:xfrm>
            <a:off x="323528" y="188640"/>
            <a:ext cx="4104456" cy="3816429"/>
          </a:xfrm>
          <a:prstGeom prst="rect">
            <a:avLst/>
          </a:prstGeom>
        </p:spPr>
        <p:txBody>
          <a:bodyPr wrap="square">
            <a:spAutoFit/>
          </a:bodyPr>
          <a:lstStyle/>
          <a:p>
            <a:r>
              <a:rPr lang="en-US" i="0" dirty="0" smtClean="0">
                <a:effectLst>
                  <a:glow rad="101600">
                    <a:srgbClr val="000000"/>
                  </a:glow>
                </a:effectLst>
              </a:rPr>
              <a:t>Only representations with a common format can be inferentially integrated.</a:t>
            </a:r>
          </a:p>
          <a:p>
            <a:endParaRPr lang="en-US" i="0" dirty="0" smtClean="0">
              <a:effectLst>
                <a:glow rad="101600">
                  <a:srgbClr val="000000"/>
                </a:glow>
              </a:effectLst>
            </a:endParaRPr>
          </a:p>
          <a:p>
            <a:r>
              <a:rPr lang="en-US" i="0" dirty="0" smtClean="0">
                <a:effectLst>
                  <a:glow rad="101600">
                    <a:srgbClr val="000000"/>
                  </a:glow>
                </a:effectLst>
              </a:rPr>
              <a:t>Any two intentions can be inferentially integrated in practical reasoning.</a:t>
            </a:r>
          </a:p>
          <a:p>
            <a:endParaRPr lang="en-US" i="0" dirty="0" smtClean="0">
              <a:effectLst>
                <a:glow rad="101600">
                  <a:srgbClr val="000000"/>
                </a:glow>
              </a:effectLst>
            </a:endParaRPr>
          </a:p>
          <a:p>
            <a:r>
              <a:rPr lang="en-US" i="0" dirty="0" smtClean="0">
                <a:effectLst>
                  <a:glow rad="101600">
                    <a:srgbClr val="000000"/>
                  </a:glow>
                </a:effectLst>
              </a:rPr>
              <a:t>My intention that I visit </a:t>
            </a:r>
            <a:r>
              <a:rPr lang="en-US" i="0" dirty="0" smtClean="0">
                <a:effectLst>
                  <a:glow rad="101600">
                    <a:srgbClr val="000000"/>
                  </a:glow>
                </a:effectLst>
              </a:rPr>
              <a:t>Glasgow on Monday is </a:t>
            </a:r>
            <a:r>
              <a:rPr lang="en-US" i="0" dirty="0" smtClean="0">
                <a:effectLst>
                  <a:glow rad="101600">
                    <a:srgbClr val="000000"/>
                  </a:glow>
                </a:effectLst>
              </a:rPr>
              <a:t>a propositional attitude.</a:t>
            </a:r>
            <a:endParaRPr lang="en-US" i="0" dirty="0">
              <a:effectLst>
                <a:glow rad="101600">
                  <a:srgbClr val="000000"/>
                </a:glow>
              </a:effectLst>
            </a:endParaRPr>
          </a:p>
        </p:txBody>
      </p:sp>
      <p:sp>
        <p:nvSpPr>
          <p:cNvPr id="4" name="Rectangle 3"/>
          <p:cNvSpPr/>
          <p:nvPr/>
        </p:nvSpPr>
        <p:spPr>
          <a:xfrm>
            <a:off x="4968552" y="1479555"/>
            <a:ext cx="4572000" cy="1107996"/>
          </a:xfrm>
          <a:prstGeom prst="rect">
            <a:avLst/>
          </a:prstGeom>
        </p:spPr>
        <p:txBody>
          <a:bodyPr>
            <a:spAutoFit/>
          </a:bodyPr>
          <a:lstStyle/>
          <a:p>
            <a:endParaRPr lang="en-US" i="0" dirty="0" smtClean="0">
              <a:effectLst>
                <a:glow rad="101600">
                  <a:srgbClr val="000000"/>
                </a:glow>
              </a:effectLst>
            </a:endParaRPr>
          </a:p>
          <a:p>
            <a:r>
              <a:rPr lang="en-US" i="0" dirty="0" smtClean="0">
                <a:effectLst>
                  <a:glow rad="101600">
                    <a:srgbClr val="000000"/>
                  </a:glow>
                </a:effectLst>
              </a:rPr>
              <a:t>All intentions are propositional attitudes.</a:t>
            </a:r>
            <a:endParaRPr lang="en-US" i="0" dirty="0">
              <a:effectLst>
                <a:glow rad="101600">
                  <a:srgbClr val="000000"/>
                </a:glow>
              </a:effectLst>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propositional </a:t>
            </a:r>
            <a:r>
              <a:rPr lang="en-US" i="0" dirty="0">
                <a:effectLst>
                  <a:glow rad="101600">
                    <a:srgbClr val="000000"/>
                  </a:glow>
                </a:effectLst>
              </a:rPr>
              <a:t>attitudes</a:t>
            </a:r>
            <a:r>
              <a:rPr lang="en-US" i="0" dirty="0" smtClean="0">
                <a:effectLst>
                  <a:glow rad="101600">
                    <a:srgbClr val="000000"/>
                  </a:glow>
                </a:effectLst>
              </a:rPr>
              <a:t>.</a:t>
            </a:r>
            <a:endParaRPr lang="en-US" i="0" dirty="0">
              <a:effectLst>
                <a:glow rad="101600">
                  <a:srgbClr val="000000"/>
                </a:glow>
              </a:effectLst>
            </a:endParaRPr>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intentions</a:t>
            </a:r>
            <a:endParaRPr lang="en-US" i="0" dirty="0">
              <a:effectLst>
                <a:glow rad="101600">
                  <a:srgbClr val="000000"/>
                </a:glow>
              </a:effectLst>
            </a:endParaRPr>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0083789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3519037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Tree>
    <p:extLst>
      <p:ext uri="{BB962C8B-B14F-4D97-AF65-F5344CB8AC3E}">
        <p14:creationId xmlns:p14="http://schemas.microsoft.com/office/powerpoint/2010/main" val="6161957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4" name="Rectangle 3"/>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Tree>
    <p:extLst>
      <p:ext uri="{BB962C8B-B14F-4D97-AF65-F5344CB8AC3E}">
        <p14:creationId xmlns:p14="http://schemas.microsoft.com/office/powerpoint/2010/main" val="22438760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2" name="Rectangle 1"/>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4492985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5710791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rot="21540000">
            <a:off x="1691680" y="836712"/>
            <a:ext cx="5472608" cy="432048"/>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How are non</a:t>
            </a:r>
            <a:r>
              <a:rPr lang="en-US" i="0" dirty="0">
                <a:effectLst>
                  <a:glow rad="101600">
                    <a:srgbClr val="000000"/>
                  </a:glow>
                </a:effectLst>
              </a:rPr>
              <a:t>-accidental matches </a:t>
            </a:r>
            <a:r>
              <a:rPr lang="en-US" i="0" dirty="0" smtClean="0">
                <a:effectLst>
                  <a:glow rad="101600">
                    <a:srgbClr val="000000"/>
                  </a:glow>
                </a:effectLst>
              </a:rPr>
              <a:t>possible?</a:t>
            </a:r>
            <a:endParaRPr lang="en-US" i="0" dirty="0">
              <a:effectLst>
                <a:glow rad="101600">
                  <a:srgbClr val="000000"/>
                </a:glow>
              </a:effectLst>
            </a:endParaRP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effectLst>
                  <a:glow rad="101600">
                    <a:srgbClr val="000000"/>
                  </a:glow>
                </a:effectLst>
              </a:rPr>
              <a:t>Two  outcomes</a:t>
            </a:r>
            <a:r>
              <a:rPr lang="en-US" i="0" dirty="0">
                <a:effectLst>
                  <a:glow rad="101600">
                    <a:srgbClr val="000000"/>
                  </a:glow>
                </a:effectLst>
              </a:rPr>
              <a:t>, A and B, </a:t>
            </a:r>
            <a:r>
              <a:rPr lang="en-US" dirty="0">
                <a:effectLst>
                  <a:glow rad="101600">
                    <a:srgbClr val="000000"/>
                  </a:glow>
                </a:effectLst>
              </a:rPr>
              <a:t>match</a:t>
            </a:r>
            <a:r>
              <a:rPr lang="en-US" i="0" dirty="0">
                <a:effectLst>
                  <a:glow rad="101600">
                    <a:srgbClr val="000000"/>
                  </a:glow>
                </a:effectLst>
              </a:rPr>
              <a:t> in a particular context just if, in that context, either the occurrence of </a:t>
            </a:r>
            <a:r>
              <a:rPr lang="en-US" i="0" dirty="0" smtClean="0">
                <a:effectLst>
                  <a:glow rad="101600">
                    <a:srgbClr val="000000"/>
                  </a:glow>
                </a:effectLst>
              </a:rPr>
              <a:t>A would </a:t>
            </a:r>
            <a:r>
              <a:rPr lang="en-US" i="0" dirty="0">
                <a:effectLst>
                  <a:glow rad="101600">
                    <a:srgbClr val="000000"/>
                  </a:glow>
                </a:effectLst>
              </a:rPr>
              <a:t>normally constitute or cause, at least partially, the </a:t>
            </a:r>
            <a:r>
              <a:rPr lang="en-US" i="0" dirty="0" smtClean="0">
                <a:effectLst>
                  <a:glow rad="101600">
                    <a:srgbClr val="000000"/>
                  </a:glow>
                </a:effectLst>
              </a:rPr>
              <a:t>occurrence </a:t>
            </a:r>
            <a:r>
              <a:rPr lang="en-US" i="0" dirty="0">
                <a:effectLst>
                  <a:glow rad="101600">
                    <a:srgbClr val="000000"/>
                  </a:glow>
                </a:effectLst>
              </a:rPr>
              <a:t>of </a:t>
            </a:r>
            <a:r>
              <a:rPr lang="en-US" i="0" dirty="0" smtClean="0">
                <a:effectLst>
                  <a:glow rad="101600">
                    <a:srgbClr val="000000"/>
                  </a:glow>
                </a:effectLst>
              </a:rPr>
              <a:t>B or </a:t>
            </a:r>
            <a:r>
              <a:rPr lang="en-US" i="0" dirty="0">
                <a:effectLst>
                  <a:glow rad="101600">
                    <a:srgbClr val="000000"/>
                  </a:glow>
                </a:effectLst>
              </a:rPr>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2679793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rot="21540000">
            <a:off x="598859" y="4538138"/>
            <a:ext cx="3331970" cy="761806"/>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1" i="1" u="none" strike="noStrike" cap="none" normalizeH="0" baseline="0" dirty="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8461213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8520631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785104"/>
          </a:xfrm>
          <a:prstGeom prst="rect">
            <a:avLst/>
          </a:prstGeom>
        </p:spPr>
        <p:txBody>
          <a:bodyPr wrap="square">
            <a:spAutoFit/>
          </a:bodyPr>
          <a:lstStyle/>
          <a:p>
            <a:r>
              <a:rPr lang="en-US" i="0" dirty="0" smtClean="0">
                <a:effectLst>
                  <a:glow rad="101600">
                    <a:srgbClr val="000000"/>
                  </a:glow>
                </a:effectLst>
              </a:rPr>
              <a:t>Head </a:t>
            </a:r>
            <a:r>
              <a:rPr lang="en-US" i="0" dirty="0">
                <a:effectLst>
                  <a:glow rad="101600">
                    <a:srgbClr val="000000"/>
                  </a:glow>
                </a:effectLst>
              </a:rPr>
              <a:t>southeast on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9847005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Tree>
    <p:extLst>
      <p:ext uri="{BB962C8B-B14F-4D97-AF65-F5344CB8AC3E}">
        <p14:creationId xmlns:p14="http://schemas.microsoft.com/office/powerpoint/2010/main" val="30007460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31140650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6097247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Picture 167"/>
          <p:cNvPicPr>
            <a:picLocks noChangeAspect="1"/>
          </p:cNvPicPr>
          <p:nvPr/>
        </p:nvPicPr>
        <p:blipFill rotWithShape="1">
          <a:blip r:embed="rId3"/>
          <a:srcRect l="1095" r="1966" b="2224"/>
          <a:stretch/>
        </p:blipFill>
        <p:spPr>
          <a:xfrm>
            <a:off x="3985840" y="2996952"/>
            <a:ext cx="4546600" cy="2574652"/>
          </a:xfrm>
          <a:prstGeom prst="rect">
            <a:avLst/>
          </a:prstGeom>
        </p:spPr>
      </p:pic>
      <p:sp>
        <p:nvSpPr>
          <p:cNvPr id="7" name="Rectangle 6"/>
          <p:cNvSpPr/>
          <p:nvPr/>
        </p:nvSpPr>
        <p:spPr bwMode="auto">
          <a:xfrm>
            <a:off x="3923928" y="3068960"/>
            <a:ext cx="4680520" cy="2520280"/>
          </a:xfrm>
          <a:prstGeom prst="rect">
            <a:avLst/>
          </a:prstGeom>
          <a:gradFill flip="none" rotWithShape="1">
            <a:gsLst>
              <a:gs pos="0">
                <a:schemeClr val="tx1"/>
              </a:gs>
              <a:gs pos="90000">
                <a:schemeClr val="tx1">
                  <a:alpha val="0"/>
                </a:schemeClr>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080120" y="2348880"/>
            <a:ext cx="2987824" cy="430887"/>
          </a:xfrm>
          <a:prstGeom prst="rect">
            <a:avLst/>
          </a:prstGeom>
        </p:spPr>
        <p:txBody>
          <a:bodyPr wrap="square">
            <a:spAutoFit/>
          </a:bodyPr>
          <a:lstStyle/>
          <a:p>
            <a:r>
              <a:rPr lang="en-US" i="0" dirty="0" smtClean="0">
                <a:effectLst>
                  <a:glow rad="101600">
                    <a:srgbClr val="000000"/>
                  </a:glow>
                </a:effectLst>
              </a:rPr>
              <a:t>Do </a:t>
            </a:r>
            <a:r>
              <a:rPr lang="en-US" dirty="0" smtClean="0">
                <a:effectLst>
                  <a:glow rad="101600">
                    <a:srgbClr val="000000"/>
                  </a:glow>
                </a:effectLst>
              </a:rPr>
              <a:t>that</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3064810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Tree>
    <p:extLst>
      <p:ext uri="{BB962C8B-B14F-4D97-AF65-F5344CB8AC3E}">
        <p14:creationId xmlns:p14="http://schemas.microsoft.com/office/powerpoint/2010/main" val="35500998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tretch>
            <a:fillRect/>
          </a:stretch>
        </p:blipFill>
        <p:spPr>
          <a:xfrm>
            <a:off x="539552" y="548680"/>
            <a:ext cx="8008824" cy="5589240"/>
          </a:xfrm>
          <a:prstGeom prst="rect">
            <a:avLst/>
          </a:prstGeom>
        </p:spPr>
      </p:pic>
      <p:sp>
        <p:nvSpPr>
          <p:cNvPr id="17" name="Text Box 2"/>
          <p:cNvSpPr txBox="1">
            <a:spLocks noChangeArrowheads="1"/>
          </p:cNvSpPr>
          <p:nvPr/>
        </p:nvSpPr>
        <p:spPr bwMode="auto">
          <a:xfrm>
            <a:off x="2123728" y="6092276"/>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(Zhang and Rosenbaum 2007)</a:t>
            </a:r>
            <a:endParaRPr lang="en-US" i="0" dirty="0" smtClean="0">
              <a:ea typeface="Arial" charset="0"/>
              <a:cs typeface="Arial" charset="0"/>
            </a:endParaRPr>
          </a:p>
        </p:txBody>
      </p:sp>
    </p:spTree>
    <p:extLst>
      <p:ext uri="{BB962C8B-B14F-4D97-AF65-F5344CB8AC3E}">
        <p14:creationId xmlns:p14="http://schemas.microsoft.com/office/powerpoint/2010/main" val="20441638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g3.png"/>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rcRect l="53019" t="34719" b="16919"/>
          <a:stretch/>
        </p:blipFill>
        <p:spPr>
          <a:xfrm rot="5400000">
            <a:off x="1394028" y="-795173"/>
            <a:ext cx="6216695" cy="9048418"/>
          </a:xfrm>
          <a:prstGeom prst="rect">
            <a:avLst/>
          </a:prstGeom>
        </p:spPr>
      </p:pic>
    </p:spTree>
    <p:extLst>
      <p:ext uri="{BB962C8B-B14F-4D97-AF65-F5344CB8AC3E}">
        <p14:creationId xmlns:p14="http://schemas.microsoft.com/office/powerpoint/2010/main" val="21431414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51346"/>
          <a:stretch/>
        </p:blipFill>
        <p:spPr>
          <a:xfrm>
            <a:off x="107504" y="-572393"/>
            <a:ext cx="3689796" cy="7430393"/>
          </a:xfrm>
          <a:prstGeom prst="rect">
            <a:avLst/>
          </a:prstGeom>
        </p:spPr>
      </p:pic>
    </p:spTree>
    <p:extLst>
      <p:ext uri="{BB962C8B-B14F-4D97-AF65-F5344CB8AC3E}">
        <p14:creationId xmlns:p14="http://schemas.microsoft.com/office/powerpoint/2010/main" val="8041396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11667"/>
          <a:stretch/>
        </p:blipFill>
        <p:spPr>
          <a:xfrm>
            <a:off x="107504" y="-572393"/>
            <a:ext cx="7969696" cy="7430393"/>
          </a:xfrm>
          <a:prstGeom prst="rect">
            <a:avLst/>
          </a:prstGeom>
        </p:spPr>
      </p:pic>
    </p:spTree>
    <p:extLst>
      <p:ext uri="{BB962C8B-B14F-4D97-AF65-F5344CB8AC3E}">
        <p14:creationId xmlns:p14="http://schemas.microsoft.com/office/powerpoint/2010/main" val="306776544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131366842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
        <p:nvSpPr>
          <p:cNvPr id="16" name="Oval 1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5730884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328160334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7" name="Rounded Rectangle 16"/>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406400">
              <a:srgbClr val="660066">
                <a:alpha val="75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ounded Rectangle 17"/>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101600">
              <a:srgbClr val="FFFF0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22918696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bg1"/>
          </a:solidFill>
        </a:ln>
      </a:spPr>
      <a:bodyPr vert="horz" wrap="square" lIns="91440" tIns="45720" rIns="91440" bIns="45720" numCol="1" rtlCol="0"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sz="2200" b="0" i="1" u="none" strike="noStrike" cap="none" normalizeH="0" baseline="0">
            <a:ln>
              <a:noFill/>
            </a:ln>
            <a:solidFill>
              <a:schemeClr val="bg1"/>
            </a:solidFill>
            <a:effectLst/>
            <a:latin typeface="Myriad Web"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200" b="0" i="1" u="none" strike="noStrike" cap="none" normalizeH="0" baseline="0">
            <a:ln>
              <a:noFill/>
            </a:ln>
            <a:solidFill>
              <a:schemeClr val="bg1"/>
            </a:solidFill>
            <a:effectLst/>
            <a:latin typeface="Myriad Web"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61695</TotalTime>
  <Words>5033</Words>
  <Application>Microsoft Macintosh PowerPoint</Application>
  <PresentationFormat>On-screen Show (4:3)</PresentationFormat>
  <Paragraphs>575</Paragraphs>
  <Slides>57</Slides>
  <Notes>57</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steve</dc:creator>
  <cp:keywords/>
  <dc:description/>
  <cp:lastModifiedBy>stev e</cp:lastModifiedBy>
  <cp:revision>2143</cp:revision>
  <cp:lastPrinted>2011-06-06T00:11:55Z</cp:lastPrinted>
  <dcterms:created xsi:type="dcterms:W3CDTF">2010-11-22T10:27:15Z</dcterms:created>
  <dcterms:modified xsi:type="dcterms:W3CDTF">2012-04-16T10:09:51Z</dcterms:modified>
  <cp:category/>
</cp:coreProperties>
</file>